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78" r:id="rId2"/>
    <p:sldId id="280" r:id="rId3"/>
    <p:sldId id="281" r:id="rId4"/>
    <p:sldId id="282" r:id="rId5"/>
    <p:sldId id="283" r:id="rId6"/>
    <p:sldId id="273" r:id="rId7"/>
    <p:sldId id="277" r:id="rId8"/>
    <p:sldId id="263" r:id="rId9"/>
    <p:sldId id="261" r:id="rId10"/>
    <p:sldId id="284" r:id="rId11"/>
    <p:sldId id="285" r:id="rId12"/>
    <p:sldId id="288" r:id="rId13"/>
    <p:sldId id="289" r:id="rId14"/>
    <p:sldId id="286" r:id="rId15"/>
    <p:sldId id="287" r:id="rId16"/>
    <p:sldId id="290" r:id="rId17"/>
    <p:sldId id="291" r:id="rId18"/>
    <p:sldId id="292" r:id="rId19"/>
    <p:sldId id="296" r:id="rId20"/>
    <p:sldId id="298" r:id="rId21"/>
    <p:sldId id="295" r:id="rId22"/>
    <p:sldId id="299" r:id="rId23"/>
    <p:sldId id="270" r:id="rId24"/>
  </p:sldIdLst>
  <p:sldSz cx="9144000" cy="6858000" type="screen4x3"/>
  <p:notesSz cx="6858000" cy="994568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FF"/>
    <a:srgbClr val="CC99FF"/>
    <a:srgbClr val="800080"/>
    <a:srgbClr val="003366"/>
    <a:srgbClr val="CC0066"/>
    <a:srgbClr val="FF5353"/>
    <a:srgbClr val="FF8B8B"/>
    <a:srgbClr val="FF964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08" autoAdjust="0"/>
  </p:normalViewPr>
  <p:slideViewPr>
    <p:cSldViewPr>
      <p:cViewPr>
        <p:scale>
          <a:sx n="75" d="100"/>
          <a:sy n="75" d="100"/>
        </p:scale>
        <p:origin x="-725" y="-7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8784"/>
    </p:cViewPr>
  </p:sorterViewPr>
  <p:notesViewPr>
    <p:cSldViewPr>
      <p:cViewPr>
        <p:scale>
          <a:sx n="100" d="100"/>
          <a:sy n="100" d="100"/>
        </p:scale>
        <p:origin x="-1632" y="252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1747"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1751" name="Rectangle 7"/>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F0376C7-E007-46E6-BBE7-0DD58C910744}" type="slidenum">
              <a:rPr lang="en-US"/>
              <a:pPr>
                <a:defRPr/>
              </a:pPr>
              <a:t>‹#›</a:t>
            </a:fld>
            <a:endParaRPr lang="en-US"/>
          </a:p>
        </p:txBody>
      </p:sp>
    </p:spTree>
    <p:extLst>
      <p:ext uri="{BB962C8B-B14F-4D97-AF65-F5344CB8AC3E}">
        <p14:creationId xmlns:p14="http://schemas.microsoft.com/office/powerpoint/2010/main" val="3044168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A730CC-F006-4603-BBD2-EA0244D0CD7C}" type="slidenum">
              <a:rPr lang="en-US" smtClean="0"/>
              <a:pPr/>
              <a:t>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smtClean="0"/>
              <a:t>We categorized competition status into two components. Global competitions and others. Global events were the Olympic Games, World Athletics Championships, World Indoor Championships, and World Junior Championships.</a:t>
            </a:r>
          </a:p>
          <a:p>
            <a:pPr eaLnBrk="1" hangingPunct="1">
              <a:lnSpc>
                <a:spcPct val="90000"/>
              </a:lnSpc>
            </a:pPr>
            <a:endParaRPr lang="en-US" sz="1000" smtClean="0"/>
          </a:p>
          <a:p>
            <a:pPr eaLnBrk="1" hangingPunct="1">
              <a:lnSpc>
                <a:spcPct val="90000"/>
              </a:lnSpc>
            </a:pPr>
            <a:r>
              <a:rPr lang="en-US" sz="1000" b="1" smtClean="0"/>
              <a:t>Note that in the estimate of the effect, a negative value means that an performance is improved (i.e. a faster time). The uncertainty of the estimate is shown as +- </a:t>
            </a:r>
          </a:p>
          <a:p>
            <a:pPr eaLnBrk="1" hangingPunct="1">
              <a:lnSpc>
                <a:spcPct val="90000"/>
              </a:lnSpc>
            </a:pPr>
            <a:endParaRPr lang="en-US" sz="1000" b="1" smtClean="0"/>
          </a:p>
          <a:p>
            <a:pPr eaLnBrk="1" hangingPunct="1">
              <a:lnSpc>
                <a:spcPct val="90000"/>
              </a:lnSpc>
            </a:pPr>
            <a:r>
              <a:rPr lang="en-US" sz="1000" smtClean="0"/>
              <a:t>Global events produced substantially faster times in the three sprint events and the 110m Hurdles (interesting all by 0.7%), whilst the two middle distance events (1500m &amp; 5000m)  produced slower times at the global events. The 800m and 3000m steeplechase events showed little difference in times at global events when compared to other competitions.</a:t>
            </a:r>
          </a:p>
          <a:p>
            <a:pPr eaLnBrk="1" hangingPunct="1">
              <a:lnSpc>
                <a:spcPct val="90000"/>
              </a:lnSpc>
            </a:pPr>
            <a:endParaRPr lang="en-US" sz="1000" smtClean="0"/>
          </a:p>
          <a:p>
            <a:pPr eaLnBrk="1" hangingPunct="1">
              <a:lnSpc>
                <a:spcPct val="90000"/>
              </a:lnSpc>
            </a:pPr>
            <a:r>
              <a:rPr lang="en-US" sz="1000" smtClean="0"/>
              <a:t>The faster times in the sprint events at global competitions can be explained in that in winning these prestigious titles in a highly competitive field requires a maximum effort. Furthermore, athletes in these sprint events will taper specifically for these competitions aiming to reach the peak performance of the season at them.</a:t>
            </a:r>
          </a:p>
          <a:p>
            <a:pPr eaLnBrk="1" hangingPunct="1">
              <a:lnSpc>
                <a:spcPct val="90000"/>
              </a:lnSpc>
            </a:pPr>
            <a:endParaRPr lang="en-US" sz="1000" smtClean="0"/>
          </a:p>
          <a:p>
            <a:pPr eaLnBrk="1" hangingPunct="1">
              <a:lnSpc>
                <a:spcPct val="90000"/>
              </a:lnSpc>
            </a:pPr>
            <a:r>
              <a:rPr lang="en-US" sz="1000" smtClean="0"/>
              <a:t>Similarly, in the middle distance events, the aim of the athlete at these competitions is to win the event and so these races tend to be tactical rather than “going for a time” – it doesn’t matter what time you run so long as you win at these competitions. In other competitions (mainly Grand Prix competitions) there are usually financial incentives given for running a fast time and more often than not a one or more pacemakers are employed to ensure a fast race.</a:t>
            </a:r>
          </a:p>
          <a:p>
            <a:pPr eaLnBrk="1" hangingPunct="1">
              <a:lnSpc>
                <a:spcPct val="90000"/>
              </a:lnSpc>
            </a:pPr>
            <a:endParaRPr lang="en-US" sz="1000" smtClean="0"/>
          </a:p>
          <a:p>
            <a:pPr eaLnBrk="1" hangingPunct="1">
              <a:lnSpc>
                <a:spcPct val="90000"/>
              </a:lnSpc>
            </a:pPr>
            <a:r>
              <a:rPr lang="en-US" sz="1000" smtClean="0"/>
              <a:t>The 800m times in global competitions are comparable to the times in other competitions due to the fact that it is an “in-between event” – neither a sprint (all out effort) or a middle distance race (tactical)</a:t>
            </a:r>
          </a:p>
          <a:p>
            <a:pPr eaLnBrk="1" hangingPunct="1">
              <a:lnSpc>
                <a:spcPct val="90000"/>
              </a:lnSpc>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ACCBA6-EAB9-45D7-8469-B1352EEAF5D4}" type="slidenum">
              <a:rPr lang="en-US" smtClean="0"/>
              <a:pPr/>
              <a:t>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Athletics statisticians and the international body have designated that performances achieved at a venue 1000m above sea level or higher be designated as an “altitude performance”. Records can still be set at altitude but are designated as “achieved at altitude”. There have been arguments that there should be two sets of records – those set at an altitude of 1000m and above and those set at an altitude below 1000m. The 1000m altitude figure is, as far as I can ascertain, purely an arbitrary figure.</a:t>
            </a:r>
          </a:p>
          <a:p>
            <a:pPr eaLnBrk="1" hangingPunct="1"/>
            <a:r>
              <a:rPr lang="en-US" sz="1000" smtClean="0"/>
              <a:t>We used the 1000m figure as the designation of whether the performance was done at altitude.</a:t>
            </a:r>
          </a:p>
          <a:p>
            <a:pPr eaLnBrk="1" hangingPunct="1"/>
            <a:endParaRPr lang="en-US" sz="1000" smtClean="0"/>
          </a:p>
          <a:p>
            <a:pPr eaLnBrk="1" hangingPunct="1"/>
            <a:r>
              <a:rPr lang="en-US" sz="1000" smtClean="0"/>
              <a:t>Three of the four sprint events produced substantially faster times at altitude (the 100m Hurdles produced only marginally faster times and is probably due to the fact that it is a “rhythm” event rather than a “flat out” event). The reason for the faster times at altitude of the three other events is due to the lower air resistance at altitude.</a:t>
            </a:r>
          </a:p>
          <a:p>
            <a:pPr eaLnBrk="1" hangingPunct="1"/>
            <a:endParaRPr lang="en-US" sz="1000" smtClean="0"/>
          </a:p>
          <a:p>
            <a:pPr eaLnBrk="1" hangingPunct="1"/>
            <a:r>
              <a:rPr lang="en-US" sz="1000" smtClean="0"/>
              <a:t>The 800m event produced slightly slower times at altitude. This is attributed to the fact that the 800m is a “break even” event at altitude – a combination of less air resistance (good) vs less oxygen (bad).</a:t>
            </a:r>
          </a:p>
          <a:p>
            <a:pPr eaLnBrk="1" hangingPunct="1"/>
            <a:r>
              <a:rPr lang="en-US" sz="1000" smtClean="0"/>
              <a:t>The 1500m, 5000m and to a lesser extent the 3000m steeplechase all produced slower times at altitude. This can be attributed to the reduction in the available oxygen at altitude and consequently the reduced aerobic power. In the 3000m Steeplechase, the lesser effect on slower times can probably be attributed to the fact that the large majority of the athletes in the sample were either born and/or raised and/or lived and/or trained at altitude.</a:t>
            </a:r>
          </a:p>
          <a:p>
            <a:pPr eaLnBrk="1" hangingPunct="1"/>
            <a:endParaRPr lang="en-US" sz="1000" smtClean="0"/>
          </a:p>
          <a:p>
            <a:pPr eaLnBrk="1" hangingPunct="1"/>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0376C7-E007-46E6-BBE7-0DD58C910744}" type="slidenum">
              <a:rPr lang="en-US" smtClean="0"/>
              <a:pPr>
                <a:defRPr/>
              </a:pPr>
              <a:t>10</a:t>
            </a:fld>
            <a:endParaRPr lang="en-US"/>
          </a:p>
        </p:txBody>
      </p:sp>
    </p:spTree>
    <p:extLst>
      <p:ext uri="{BB962C8B-B14F-4D97-AF65-F5344CB8AC3E}">
        <p14:creationId xmlns:p14="http://schemas.microsoft.com/office/powerpoint/2010/main" val="325756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0376C7-E007-46E6-BBE7-0DD58C910744}" type="slidenum">
              <a:rPr lang="en-US" smtClean="0"/>
              <a:pPr>
                <a:defRPr/>
              </a:pPr>
              <a:t>11</a:t>
            </a:fld>
            <a:endParaRPr lang="en-US"/>
          </a:p>
        </p:txBody>
      </p:sp>
    </p:spTree>
    <p:extLst>
      <p:ext uri="{BB962C8B-B14F-4D97-AF65-F5344CB8AC3E}">
        <p14:creationId xmlns:p14="http://schemas.microsoft.com/office/powerpoint/2010/main" val="325756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lstStyle>
            <a:lvl1pPr algn="ct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43298935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6801302"/>
      </p:ext>
    </p:extLst>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762662"/>
      </p:ext>
    </p:extLst>
  </p:cSld>
  <p:clrMapOvr>
    <a:masterClrMapping/>
  </p:clrMapOvr>
  <p:transition>
    <p:wheel spokes="2"/>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71802" y="0"/>
            <a:ext cx="5614998" cy="1357298"/>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Tree>
    <p:extLst>
      <p:ext uri="{BB962C8B-B14F-4D97-AF65-F5344CB8AC3E}">
        <p14:creationId xmlns:p14="http://schemas.microsoft.com/office/powerpoint/2010/main" val="4177765291"/>
      </p:ext>
    </p:extLst>
  </p:cSld>
  <p:clrMapOvr>
    <a:masterClrMapping/>
  </p:clrMapOvr>
  <p:transition>
    <p:wheel spokes="2"/>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6429514"/>
      </p:ext>
    </p:extLst>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5"/>
            <a:ext cx="6248400" cy="504056"/>
          </a:xfrm>
          <a:prstGeom prst="roundRect">
            <a:avLst>
              <a:gd name="adj" fmla="val 424"/>
            </a:avLst>
          </a:prstGeom>
          <a:solidFill>
            <a:schemeClr val="bg1"/>
          </a:solidFill>
        </p:spPr>
        <p:txBody>
          <a:bodyPr anchor="t" anchorCtr="0"/>
          <a:lstStyle>
            <a:lvl1pPr algn="r">
              <a:defRPr>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1520" y="1988840"/>
            <a:ext cx="8640960" cy="3724275"/>
          </a:xfrm>
        </p:spPr>
        <p:txBody>
          <a:bodyPr/>
          <a:lstStyle>
            <a:lvl1pPr marL="268288" indent="-268288">
              <a:lnSpc>
                <a:spcPct val="95000"/>
              </a:lnSpc>
              <a:spcBef>
                <a:spcPts val="300"/>
              </a:spcBef>
              <a:buClr>
                <a:srgbClr val="800080"/>
              </a:buClr>
              <a:buSzPct val="100000"/>
              <a:buFont typeface="Wingdings" pitchFamily="2" charset="2"/>
              <a:buChar char=""/>
              <a:defRPr>
                <a:latin typeface="Arial Narrow" pitchFamily="34" charset="0"/>
              </a:defRPr>
            </a:lvl1pPr>
            <a:lvl2pPr marL="449263" indent="-180975">
              <a:lnSpc>
                <a:spcPct val="95000"/>
              </a:lnSpc>
              <a:spcBef>
                <a:spcPts val="300"/>
              </a:spcBef>
              <a:buClr>
                <a:srgbClr val="003366"/>
              </a:buClr>
              <a:buSzPct val="100000"/>
              <a:buFont typeface="Arial" pitchFamily="34" charset="0"/>
              <a:buChar char="•"/>
              <a:defRPr sz="2400">
                <a:latin typeface="Arial Narrow" pitchFamily="34" charset="0"/>
              </a:defRPr>
            </a:lvl2pPr>
            <a:lvl3pPr marL="630238" indent="-180975">
              <a:lnSpc>
                <a:spcPct val="95000"/>
              </a:lnSpc>
              <a:spcBef>
                <a:spcPts val="300"/>
              </a:spcBef>
              <a:buSzPct val="100000"/>
              <a:buFont typeface="Arial Narrow" pitchFamily="34" charset="0"/>
              <a:buChar char="−"/>
              <a:defRPr sz="2200">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6753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7420457"/>
      </p:ext>
    </p:extLst>
  </p:cSld>
  <p:clrMapOvr>
    <a:masterClrMapping/>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934736"/>
      </p:ext>
    </p:extLst>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7014379"/>
      </p:ext>
    </p:extLst>
  </p:cSld>
  <p:clrMapOvr>
    <a:masterClrMapping/>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2609831"/>
      </p:ext>
    </p:extLst>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916157"/>
      </p:ext>
    </p:extLst>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2091083"/>
      </p:ext>
    </p:extLst>
  </p:cSld>
  <p:clrMapOvr>
    <a:masterClrMapping/>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0472984"/>
      </p:ext>
    </p:extLst>
  </p:cSld>
  <p:clrMapOvr>
    <a:masterClrMapping/>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AutoShape 9"/>
          <p:cNvSpPr>
            <a:spLocks noGrp="1" noChangeArrowheads="1"/>
          </p:cNvSpPr>
          <p:nvPr>
            <p:ph type="title"/>
          </p:nvPr>
        </p:nvSpPr>
        <p:spPr bwMode="auto">
          <a:xfrm>
            <a:off x="2571750" y="620713"/>
            <a:ext cx="6248400" cy="593725"/>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Rectangle 10"/>
          <p:cNvSpPr>
            <a:spLocks noGrp="1" noChangeArrowheads="1"/>
          </p:cNvSpPr>
          <p:nvPr>
            <p:ph type="body" idx="1"/>
          </p:nvPr>
        </p:nvSpPr>
        <p:spPr bwMode="auto">
          <a:xfrm>
            <a:off x="838200" y="2362200"/>
            <a:ext cx="7693025" cy="3724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0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uiExpand="1" build="p" autoUpdateAnimBg="0">
        <p:tmplLst>
          <p:tmpl>
            <p:tnLst>
              <p:par>
                <p:cTn presetID="1" presetClass="entr" presetSubtype="0" fill="hold" nodeType="clickEffect">
                  <p:stCondLst>
                    <p:cond delay="0"/>
                  </p:stCondLst>
                  <p:childTnLst>
                    <p:set>
                      <p:cBhvr>
                        <p:cTn dur="1" fill="hold">
                          <p:stCondLst>
                            <p:cond delay="0"/>
                          </p:stCondLst>
                        </p:cTn>
                        <p:tgtEl>
                          <p:spTgt spid="4102"/>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4102"/>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102"/>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4102"/>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102"/>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102"/>
                        </p:tgtEl>
                        <p:attrNameLst>
                          <p:attrName>style.visibility</p:attrName>
                        </p:attrNameLst>
                      </p:cBhvr>
                      <p:to>
                        <p:strVal val="visible"/>
                      </p:to>
                    </p:set>
                  </p:childTnLst>
                </p:cTn>
              </p:par>
            </p:tnLst>
          </p:tmpl>
        </p:tmplLst>
      </p:bldP>
    </p:bldLst>
  </p:timing>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600">
          <a:solidFill>
            <a:schemeClr val="tx1"/>
          </a:solidFill>
          <a:latin typeface="+mn-lt"/>
          <a:ea typeface="+mn-ea"/>
          <a:cs typeface="+mn-cs"/>
        </a:defRPr>
      </a:lvl1pPr>
      <a:lvl2pPr marL="587375" indent="-242888" algn="l" rtl="0" eaLnBrk="0" fontAlgn="base" hangingPunct="0">
        <a:spcBef>
          <a:spcPct val="20000"/>
        </a:spcBef>
        <a:spcAft>
          <a:spcPct val="0"/>
        </a:spcAft>
        <a:buClr>
          <a:schemeClr val="tx1"/>
        </a:buClr>
        <a:buSzPct val="75000"/>
        <a:buChar char="–"/>
        <a:defRPr sz="2600">
          <a:solidFill>
            <a:schemeClr val="tx1"/>
          </a:solidFill>
          <a:latin typeface="+mn-lt"/>
        </a:defRPr>
      </a:lvl2pPr>
      <a:lvl3pPr marL="871538" indent="-282575"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80920" cy="6447099"/>
          </a:xfrm>
        </p:spPr>
        <p:txBody>
          <a:bodyPr/>
          <a:lstStyle/>
          <a:p>
            <a:endParaRPr lang="en-US" dirty="0" smtClean="0"/>
          </a:p>
          <a:p>
            <a:endParaRPr lang="en-US" dirty="0"/>
          </a:p>
          <a:p>
            <a:pPr marL="0" indent="0">
              <a:buNone/>
            </a:pPr>
            <a:endParaRPr lang="en-US" sz="2000" dirty="0"/>
          </a:p>
          <a:p>
            <a:pPr marL="182563" indent="0">
              <a:buNone/>
            </a:pPr>
            <a:r>
              <a:rPr lang="en-US" dirty="0"/>
              <a:t>Will G Hopkins</a:t>
            </a:r>
            <a:r>
              <a:rPr lang="en-US" baseline="30000" dirty="0"/>
              <a:t>1</a:t>
            </a:r>
            <a:r>
              <a:rPr lang="en-US" dirty="0"/>
              <a:t>, Patria A Hume</a:t>
            </a:r>
            <a:r>
              <a:rPr lang="en-US" baseline="30000" dirty="0"/>
              <a:t>1</a:t>
            </a:r>
            <a:r>
              <a:rPr lang="en-US" dirty="0"/>
              <a:t>, Steve C Hollings</a:t>
            </a:r>
            <a:r>
              <a:rPr lang="en-US" baseline="30000" dirty="0"/>
              <a:t>1</a:t>
            </a:r>
            <a:r>
              <a:rPr lang="en-US" dirty="0"/>
              <a:t>, </a:t>
            </a:r>
            <a:r>
              <a:rPr lang="en-US" dirty="0" smtClean="0"/>
              <a:t/>
            </a:r>
            <a:br>
              <a:rPr lang="en-US" dirty="0" smtClean="0"/>
            </a:br>
            <a:r>
              <a:rPr lang="en-US" dirty="0" smtClean="0"/>
              <a:t>Mike </a:t>
            </a:r>
            <a:r>
              <a:rPr lang="en-US" dirty="0"/>
              <a:t>J</a:t>
            </a:r>
            <a:r>
              <a:rPr lang="en-US" dirty="0" smtClean="0"/>
              <a:t> </a:t>
            </a:r>
            <a:r>
              <a:rPr lang="en-US" dirty="0"/>
              <a:t>Hamlin</a:t>
            </a:r>
            <a:r>
              <a:rPr lang="en-US" baseline="30000" dirty="0"/>
              <a:t>2</a:t>
            </a:r>
            <a:r>
              <a:rPr lang="en-US" dirty="0"/>
              <a:t>, Matt </a:t>
            </a:r>
            <a:r>
              <a:rPr lang="en-US" dirty="0" smtClean="0"/>
              <a:t>Spencer</a:t>
            </a:r>
            <a:r>
              <a:rPr lang="en-US" baseline="30000" dirty="0" smtClean="0"/>
              <a:t>3</a:t>
            </a:r>
          </a:p>
          <a:p>
            <a:pPr marL="182563" indent="0">
              <a:buNone/>
            </a:pPr>
            <a:r>
              <a:rPr lang="en-US" i="1" dirty="0" smtClean="0"/>
              <a:t>–and– </a:t>
            </a:r>
            <a:r>
              <a:rPr lang="en-US" dirty="0"/>
              <a:t>Rita M </a:t>
            </a:r>
            <a:r>
              <a:rPr lang="en-US" dirty="0" smtClean="0"/>
              <a:t>Malcata</a:t>
            </a:r>
            <a:r>
              <a:rPr lang="en-US" baseline="30000" dirty="0" smtClean="0"/>
              <a:t>1</a:t>
            </a:r>
            <a:r>
              <a:rPr lang="en-US" dirty="0"/>
              <a:t>, </a:t>
            </a:r>
            <a:r>
              <a:rPr lang="en-US" dirty="0" smtClean="0"/>
              <a:t>T </a:t>
            </a:r>
            <a:r>
              <a:rPr lang="en-US" dirty="0"/>
              <a:t>Brett </a:t>
            </a:r>
            <a:r>
              <a:rPr lang="en-US" dirty="0" smtClean="0"/>
              <a:t>Smith</a:t>
            </a:r>
            <a:r>
              <a:rPr lang="en-US" baseline="30000" dirty="0" smtClean="0"/>
              <a:t>4</a:t>
            </a:r>
            <a:r>
              <a:rPr lang="en-US" dirty="0" smtClean="0"/>
              <a:t>, Ken L Quarrie</a:t>
            </a:r>
            <a:r>
              <a:rPr lang="en-US" baseline="30000" dirty="0" smtClean="0"/>
              <a:t>5</a:t>
            </a:r>
            <a:endParaRPr lang="en-US" dirty="0" smtClean="0"/>
          </a:p>
          <a:p>
            <a:pPr marL="182563" indent="0">
              <a:spcBef>
                <a:spcPts val="900"/>
              </a:spcBef>
              <a:buNone/>
            </a:pPr>
            <a:r>
              <a:rPr lang="en-US" baseline="30000" dirty="0" smtClean="0"/>
              <a:t>1</a:t>
            </a:r>
            <a:r>
              <a:rPr lang="en-US" dirty="0" smtClean="0"/>
              <a:t>AUT </a:t>
            </a:r>
            <a:r>
              <a:rPr lang="en-US" dirty="0"/>
              <a:t>University, </a:t>
            </a:r>
            <a:r>
              <a:rPr lang="en-US" dirty="0" smtClean="0"/>
              <a:t>Auckland, </a:t>
            </a:r>
            <a:r>
              <a:rPr lang="en-US" dirty="0"/>
              <a:t>NZ</a:t>
            </a:r>
            <a:br>
              <a:rPr lang="en-US" dirty="0"/>
            </a:br>
            <a:r>
              <a:rPr lang="en-US" baseline="30000" dirty="0"/>
              <a:t>2</a:t>
            </a:r>
            <a:r>
              <a:rPr lang="en-US" dirty="0"/>
              <a:t>Lincoln University, </a:t>
            </a:r>
            <a:r>
              <a:rPr lang="en-US" dirty="0" smtClean="0"/>
              <a:t>Christchurch, NZ</a:t>
            </a:r>
            <a:r>
              <a:rPr lang="en-US" dirty="0"/>
              <a:t/>
            </a:r>
            <a:br>
              <a:rPr lang="en-US" dirty="0"/>
            </a:br>
            <a:r>
              <a:rPr lang="en-US" baseline="30000" dirty="0" smtClean="0"/>
              <a:t>3</a:t>
            </a:r>
            <a:r>
              <a:rPr lang="en-US" dirty="0" smtClean="0"/>
              <a:t>Norwegian Sport University (NIH), </a:t>
            </a:r>
            <a:r>
              <a:rPr lang="en-US" dirty="0"/>
              <a:t>Oslo, </a:t>
            </a:r>
            <a:r>
              <a:rPr lang="en-US" dirty="0" smtClean="0"/>
              <a:t>Norway</a:t>
            </a:r>
          </a:p>
          <a:p>
            <a:pPr marL="182563" indent="0">
              <a:spcBef>
                <a:spcPts val="0"/>
              </a:spcBef>
              <a:buNone/>
            </a:pPr>
            <a:r>
              <a:rPr lang="en-US" baseline="30000" dirty="0" smtClean="0"/>
              <a:t>4</a:t>
            </a:r>
            <a:r>
              <a:rPr lang="en-US" dirty="0" smtClean="0"/>
              <a:t>University </a:t>
            </a:r>
            <a:r>
              <a:rPr lang="en-US" dirty="0"/>
              <a:t>of Waikato, </a:t>
            </a:r>
            <a:r>
              <a:rPr lang="en-US" dirty="0" smtClean="0"/>
              <a:t>Hamilton, NZ</a:t>
            </a:r>
            <a:br>
              <a:rPr lang="en-US" dirty="0" smtClean="0"/>
            </a:br>
            <a:r>
              <a:rPr lang="en-US" baseline="30000" dirty="0" smtClean="0"/>
              <a:t>5</a:t>
            </a:r>
            <a:r>
              <a:rPr lang="en-US" dirty="0" smtClean="0"/>
              <a:t>NZ Rugby Union, Wellington, NZ</a:t>
            </a:r>
            <a:endParaRPr lang="en-US" dirty="0"/>
          </a:p>
          <a:p>
            <a:pPr marL="182563" indent="0">
              <a:buNone/>
            </a:pPr>
            <a:endParaRPr lang="en-US" sz="1200" dirty="0" smtClean="0"/>
          </a:p>
          <a:p>
            <a:pPr marL="0" indent="0">
              <a:buNone/>
            </a:pPr>
            <a:r>
              <a:rPr lang="en-US" b="1" dirty="0" smtClean="0"/>
              <a:t>  Part 1</a:t>
            </a:r>
            <a:r>
              <a:rPr lang="en-US" dirty="0" smtClean="0"/>
              <a:t>: The Linear Mixed Model: a Very Short Introduction</a:t>
            </a:r>
          </a:p>
          <a:p>
            <a:pPr marL="268288" lvl="1" indent="0">
              <a:buNone/>
            </a:pPr>
            <a:r>
              <a:rPr lang="en-US" dirty="0" smtClean="0"/>
              <a:t>  Linear = additive; adjusting for something</a:t>
            </a:r>
            <a:r>
              <a:rPr lang="en-US" dirty="0"/>
              <a:t>; random </a:t>
            </a:r>
            <a:r>
              <a:rPr lang="en-US" dirty="0" smtClean="0"/>
              <a:t>and fixed effects.</a:t>
            </a:r>
          </a:p>
          <a:p>
            <a:pPr marL="0" indent="0">
              <a:spcBef>
                <a:spcPts val="900"/>
              </a:spcBef>
              <a:buNone/>
            </a:pPr>
            <a:r>
              <a:rPr lang="en-US" b="1" dirty="0" smtClean="0"/>
              <a:t>  Part 2</a:t>
            </a:r>
            <a:r>
              <a:rPr lang="en-US" dirty="0" smtClean="0"/>
              <a:t>: Environmental Effects on Performance</a:t>
            </a:r>
          </a:p>
          <a:p>
            <a:pPr marL="268288" lvl="1" indent="0">
              <a:buNone/>
            </a:pPr>
            <a:r>
              <a:rPr lang="en-US" dirty="0" smtClean="0"/>
              <a:t>  Track and field; triathlon; rowing; cross-country skiing; rugby union.</a:t>
            </a:r>
            <a:endParaRPr lang="en-US" dirty="0"/>
          </a:p>
        </p:txBody>
      </p:sp>
      <p:sp>
        <p:nvSpPr>
          <p:cNvPr id="2" name="Title 1"/>
          <p:cNvSpPr>
            <a:spLocks noGrp="1"/>
          </p:cNvSpPr>
          <p:nvPr>
            <p:ph type="title"/>
          </p:nvPr>
        </p:nvSpPr>
        <p:spPr>
          <a:xfrm>
            <a:off x="611560" y="280789"/>
            <a:ext cx="7992888" cy="1008111"/>
          </a:xfrm>
        </p:spPr>
        <p:txBody>
          <a:bodyPr/>
          <a:lstStyle/>
          <a:p>
            <a:pPr algn="l"/>
            <a:r>
              <a:rPr lang="en-US" dirty="0"/>
              <a:t>Estimating and Adjusting for Effects of Environmental Factors in Sport </a:t>
            </a:r>
            <a:r>
              <a:rPr lang="en-US" dirty="0" smtClean="0"/>
              <a:t>Research</a:t>
            </a:r>
            <a:endParaRPr lang="en-US" b="0" dirty="0"/>
          </a:p>
        </p:txBody>
      </p:sp>
      <p:cxnSp>
        <p:nvCxnSpPr>
          <p:cNvPr id="5" name="Straight Connector 4"/>
          <p:cNvCxnSpPr/>
          <p:nvPr/>
        </p:nvCxnSpPr>
        <p:spPr bwMode="auto">
          <a:xfrm>
            <a:off x="755576" y="4708001"/>
            <a:ext cx="7809304" cy="0"/>
          </a:xfrm>
          <a:prstGeom prst="line">
            <a:avLst/>
          </a:prstGeom>
          <a:solidFill>
            <a:schemeClr val="accent1"/>
          </a:solidFill>
          <a:ln w="19050" cap="flat" cmpd="sng" algn="ctr">
            <a:solidFill>
              <a:srgbClr val="800080"/>
            </a:solidFill>
            <a:prstDash val="solid"/>
            <a:round/>
            <a:headEnd type="none" w="med" len="med"/>
            <a:tailEnd type="none" w="med" len="med"/>
          </a:ln>
          <a:effectLst/>
        </p:spPr>
      </p:cxnSp>
    </p:spTree>
    <p:extLst>
      <p:ext uri="{BB962C8B-B14F-4D97-AF65-F5344CB8AC3E}">
        <p14:creationId xmlns:p14="http://schemas.microsoft.com/office/powerpoint/2010/main" val="1059884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504" y="57872"/>
            <a:ext cx="8928992" cy="6728821"/>
          </a:xfrm>
          <a:prstGeom prst="rect">
            <a:avLst/>
          </a:prstGeom>
          <a:solidFill>
            <a:schemeClr val="bg1"/>
          </a:solidFill>
          <a:ln>
            <a:noFill/>
          </a:ln>
          <a:extLst/>
        </p:spPr>
        <p:txBody>
          <a:bodyPr wrap="none" anchor="ctr"/>
          <a:lstStyle/>
          <a:p>
            <a:endParaRPr lang="en-US"/>
          </a:p>
        </p:txBody>
      </p:sp>
      <p:sp>
        <p:nvSpPr>
          <p:cNvPr id="52227" name="Rectangle 3"/>
          <p:cNvSpPr>
            <a:spLocks noGrp="1" noChangeArrowheads="1"/>
          </p:cNvSpPr>
          <p:nvPr>
            <p:ph type="body" idx="1"/>
          </p:nvPr>
        </p:nvSpPr>
        <p:spPr>
          <a:xfrm>
            <a:off x="251520" y="1574159"/>
            <a:ext cx="8352928" cy="4525530"/>
          </a:xfrm>
          <a:solidFill>
            <a:schemeClr val="bg1"/>
          </a:solidFill>
        </p:spPr>
        <p:txBody>
          <a:bodyPr/>
          <a:lstStyle/>
          <a:p>
            <a:pPr marL="0" indent="0">
              <a:buNone/>
            </a:pPr>
            <a:r>
              <a:rPr lang="en-NZ" b="1" dirty="0" smtClean="0">
                <a:solidFill>
                  <a:srgbClr val="800080"/>
                </a:solidFill>
              </a:rPr>
              <a:t>Data</a:t>
            </a:r>
          </a:p>
          <a:p>
            <a:r>
              <a:rPr lang="en-US" dirty="0" smtClean="0"/>
              <a:t>Actual altitudes of race venues, merged with Steve's data.</a:t>
            </a:r>
          </a:p>
          <a:p>
            <a:pPr marL="0" indent="0">
              <a:buNone/>
            </a:pPr>
            <a:r>
              <a:rPr lang="en-NZ" b="1" dirty="0" smtClean="0">
                <a:solidFill>
                  <a:srgbClr val="800080"/>
                </a:solidFill>
              </a:rPr>
              <a:t>Analysis</a:t>
            </a:r>
            <a:endParaRPr lang="en-NZ" dirty="0" smtClean="0"/>
          </a:p>
          <a:p>
            <a:r>
              <a:rPr lang="en-NZ" dirty="0" smtClean="0"/>
              <a:t>Same as before, but initially with altitude </a:t>
            </a:r>
            <a:r>
              <a:rPr lang="en-NZ" dirty="0"/>
              <a:t>parsed into </a:t>
            </a:r>
            <a:r>
              <a:rPr lang="en-NZ" b="1" dirty="0" err="1" smtClean="0"/>
              <a:t>quantiles</a:t>
            </a:r>
            <a:r>
              <a:rPr lang="en-NZ" dirty="0" smtClean="0"/>
              <a:t> </a:t>
            </a:r>
            <a:br>
              <a:rPr lang="en-NZ" dirty="0" smtClean="0"/>
            </a:br>
            <a:r>
              <a:rPr lang="en-NZ" dirty="0" smtClean="0"/>
              <a:t>(six levels: &lt;150 m, 150-299 m,…).</a:t>
            </a:r>
          </a:p>
          <a:p>
            <a:r>
              <a:rPr lang="en-NZ" dirty="0" smtClean="0"/>
              <a:t>Then with two dummy variables </a:t>
            </a:r>
            <a:br>
              <a:rPr lang="en-NZ" dirty="0" smtClean="0"/>
            </a:br>
            <a:r>
              <a:rPr lang="en-NZ" dirty="0" smtClean="0"/>
              <a:t>to estimate a different continuous </a:t>
            </a:r>
            <a:br>
              <a:rPr lang="en-NZ" dirty="0" smtClean="0"/>
            </a:br>
            <a:r>
              <a:rPr lang="en-NZ" dirty="0" smtClean="0"/>
              <a:t>effect of altitude below and above </a:t>
            </a:r>
            <a:br>
              <a:rPr lang="en-NZ" dirty="0" smtClean="0"/>
            </a:br>
            <a:r>
              <a:rPr lang="en-NZ" dirty="0" smtClean="0"/>
              <a:t>some threshold (found iteratively).</a:t>
            </a:r>
          </a:p>
          <a:p>
            <a:pPr lvl="1"/>
            <a:r>
              <a:rPr lang="en-NZ" dirty="0" smtClean="0"/>
              <a:t>Time = Model1*Dummy1</a:t>
            </a:r>
            <a:br>
              <a:rPr lang="en-NZ" dirty="0" smtClean="0"/>
            </a:br>
            <a:r>
              <a:rPr lang="en-NZ" dirty="0" smtClean="0"/>
              <a:t>            + Model2*Dummy2</a:t>
            </a:r>
          </a:p>
          <a:p>
            <a:r>
              <a:rPr lang="en-NZ" dirty="0" smtClean="0"/>
              <a:t>Not finished yet–altitude appears </a:t>
            </a:r>
            <a:br>
              <a:rPr lang="en-NZ" dirty="0" smtClean="0"/>
            </a:br>
            <a:r>
              <a:rPr lang="en-NZ" dirty="0" smtClean="0"/>
              <a:t>to be wrong somewhere!</a:t>
            </a:r>
          </a:p>
          <a:p>
            <a:endParaRPr lang="en-US" dirty="0" smtClean="0"/>
          </a:p>
        </p:txBody>
      </p:sp>
      <p:sp>
        <p:nvSpPr>
          <p:cNvPr id="18435" name="AutoShape 2"/>
          <p:cNvSpPr>
            <a:spLocks noGrp="1" noChangeArrowheads="1"/>
          </p:cNvSpPr>
          <p:nvPr>
            <p:ph type="title"/>
          </p:nvPr>
        </p:nvSpPr>
        <p:spPr>
          <a:xfrm>
            <a:off x="2253611" y="165490"/>
            <a:ext cx="5135900" cy="866270"/>
          </a:xfrm>
        </p:spPr>
        <p:txBody>
          <a:bodyPr anchor="t" anchorCtr="0"/>
          <a:lstStyle/>
          <a:p>
            <a:pPr algn="r"/>
            <a:r>
              <a:rPr lang="en-US" sz="3000" dirty="0" smtClean="0">
                <a:latin typeface="Arial Narrow" pitchFamily="34" charset="0"/>
              </a:rPr>
              <a:t>Effect of Altitude on </a:t>
            </a:r>
            <a:br>
              <a:rPr lang="en-US" sz="3000" dirty="0" smtClean="0">
                <a:latin typeface="Arial Narrow" pitchFamily="34" charset="0"/>
              </a:rPr>
            </a:br>
            <a:r>
              <a:rPr lang="en-US" sz="3000" dirty="0" smtClean="0">
                <a:latin typeface="Arial Narrow" pitchFamily="34" charset="0"/>
              </a:rPr>
              <a:t>Track and Field </a:t>
            </a:r>
            <a:r>
              <a:rPr lang="en-US" sz="3000" dirty="0"/>
              <a:t>P</a:t>
            </a:r>
            <a:r>
              <a:rPr lang="en-US" sz="3000" dirty="0" smtClean="0">
                <a:latin typeface="Arial Narrow" pitchFamily="34" charset="0"/>
              </a:rPr>
              <a:t>erformance</a:t>
            </a:r>
          </a:p>
        </p:txBody>
      </p:sp>
      <p:sp>
        <p:nvSpPr>
          <p:cNvPr id="7" name="AutoShape 2"/>
          <p:cNvSpPr txBox="1">
            <a:spLocks noChangeArrowheads="1"/>
          </p:cNvSpPr>
          <p:nvPr/>
        </p:nvSpPr>
        <p:spPr bwMode="auto">
          <a:xfrm>
            <a:off x="4705346" y="1031760"/>
            <a:ext cx="2684165" cy="504056"/>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lgn="r"/>
            <a:r>
              <a:rPr lang="en-US" sz="2400" i="1" dirty="0" smtClean="0">
                <a:latin typeface="Arial Narrow" pitchFamily="34" charset="0"/>
              </a:rPr>
              <a:t>Mike Hamlin</a:t>
            </a:r>
            <a:br>
              <a:rPr lang="en-US" sz="2400" i="1" dirty="0" smtClean="0">
                <a:latin typeface="Arial Narrow" pitchFamily="34" charset="0"/>
              </a:rPr>
            </a:br>
            <a:r>
              <a:rPr lang="en-US" sz="2000" dirty="0" smtClean="0">
                <a:latin typeface="Arial Narrow" pitchFamily="34" charset="0"/>
              </a:rPr>
              <a:t>in preparation</a:t>
            </a:r>
            <a:endParaRPr lang="en-US" sz="2400" dirty="0" smtClean="0">
              <a:latin typeface="Arial Narrow" pitchFamily="34"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898" y="196629"/>
            <a:ext cx="1520457" cy="15108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235" name="Group 52234"/>
          <p:cNvGrpSpPr/>
          <p:nvPr/>
        </p:nvGrpSpPr>
        <p:grpSpPr>
          <a:xfrm>
            <a:off x="5292081" y="3388652"/>
            <a:ext cx="3384375" cy="3208700"/>
            <a:chOff x="4932040" y="3284985"/>
            <a:chExt cx="3384375" cy="3208700"/>
          </a:xfrm>
        </p:grpSpPr>
        <p:sp>
          <p:nvSpPr>
            <p:cNvPr id="44" name="Rectangle 43"/>
            <p:cNvSpPr/>
            <p:nvPr/>
          </p:nvSpPr>
          <p:spPr bwMode="auto">
            <a:xfrm>
              <a:off x="4932040" y="3284985"/>
              <a:ext cx="3384375" cy="32087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52234" name="Group 52233"/>
            <p:cNvGrpSpPr/>
            <p:nvPr/>
          </p:nvGrpSpPr>
          <p:grpSpPr>
            <a:xfrm>
              <a:off x="5180655" y="3495554"/>
              <a:ext cx="2965532" cy="2488557"/>
              <a:chOff x="5180655" y="3495554"/>
              <a:chExt cx="2965532" cy="2488557"/>
            </a:xfrm>
          </p:grpSpPr>
          <p:sp>
            <p:nvSpPr>
              <p:cNvPr id="52230" name="Rectangle 52229"/>
              <p:cNvSpPr/>
              <p:nvPr/>
            </p:nvSpPr>
            <p:spPr bwMode="auto">
              <a:xfrm>
                <a:off x="5185457" y="3495554"/>
                <a:ext cx="2960729" cy="24885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 name="Straight Connector 2"/>
              <p:cNvCxnSpPr/>
              <p:nvPr/>
            </p:nvCxnSpPr>
            <p:spPr bwMode="auto">
              <a:xfrm>
                <a:off x="5180655" y="3505200"/>
                <a:ext cx="0" cy="2478076"/>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5" name="Straight Connector 4"/>
              <p:cNvCxnSpPr/>
              <p:nvPr/>
            </p:nvCxnSpPr>
            <p:spPr bwMode="auto">
              <a:xfrm>
                <a:off x="5184083" y="5983276"/>
                <a:ext cx="2962104"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sp>
          <p:nvSpPr>
            <p:cNvPr id="20" name="Rectangle 6"/>
            <p:cNvSpPr>
              <a:spLocks noChangeArrowheads="1"/>
            </p:cNvSpPr>
            <p:nvPr/>
          </p:nvSpPr>
          <p:spPr bwMode="auto">
            <a:xfrm>
              <a:off x="5206363" y="3429000"/>
              <a:ext cx="2094658" cy="416250"/>
            </a:xfrm>
            <a:prstGeom prst="rect">
              <a:avLst/>
            </a:prstGeom>
            <a:noFill/>
            <a:ln w="9525">
              <a:noFill/>
              <a:miter lim="800000"/>
              <a:headEnd/>
              <a:tailEnd/>
            </a:ln>
          </p:spPr>
          <p:txBody>
            <a:bodyPr wrap="none" lIns="72000" tIns="72000" rIns="72000" bIns="72000" anchor="ctr" anchorCtr="0">
              <a:spAutoFit/>
            </a:bodyPr>
            <a:lstStyle/>
            <a:p>
              <a:pPr eaLnBrk="1" hangingPunct="1">
                <a:lnSpc>
                  <a:spcPct val="80000"/>
                </a:lnSpc>
                <a:spcBef>
                  <a:spcPts val="0"/>
                </a:spcBef>
                <a:buClr>
                  <a:schemeClr val="tx1"/>
                </a:buClr>
                <a:buSzPct val="75000"/>
                <a:buFont typeface="Wingdings" pitchFamily="2" charset="2"/>
                <a:buNone/>
              </a:pPr>
              <a:r>
                <a:rPr lang="en-US" sz="2200" b="1" dirty="0" smtClean="0">
                  <a:latin typeface="Arial Narrow" pitchFamily="34" charset="0"/>
                </a:rPr>
                <a:t>Performance time</a:t>
              </a:r>
              <a:endParaRPr lang="en-US" sz="2200" b="1" dirty="0">
                <a:latin typeface="Arial Narrow" pitchFamily="34" charset="0"/>
              </a:endParaRPr>
            </a:p>
          </p:txBody>
        </p:sp>
        <p:sp>
          <p:nvSpPr>
            <p:cNvPr id="21" name="Rectangle 6"/>
            <p:cNvSpPr>
              <a:spLocks noChangeArrowheads="1"/>
            </p:cNvSpPr>
            <p:nvPr/>
          </p:nvSpPr>
          <p:spPr bwMode="auto">
            <a:xfrm>
              <a:off x="7239792" y="6077434"/>
              <a:ext cx="1004616" cy="416250"/>
            </a:xfrm>
            <a:prstGeom prst="rect">
              <a:avLst/>
            </a:prstGeom>
            <a:noFill/>
            <a:ln w="9525">
              <a:noFill/>
              <a:miter lim="800000"/>
              <a:headEnd/>
              <a:tailEnd/>
            </a:ln>
          </p:spPr>
          <p:txBody>
            <a:bodyPr wrap="none" lIns="72000" tIns="72000" rIns="72000" bIns="72000" anchor="ctr" anchorCtr="0">
              <a:spAutoFit/>
            </a:bodyPr>
            <a:lstStyle/>
            <a:p>
              <a:pPr eaLnBrk="1" hangingPunct="1">
                <a:lnSpc>
                  <a:spcPct val="80000"/>
                </a:lnSpc>
                <a:spcBef>
                  <a:spcPts val="0"/>
                </a:spcBef>
                <a:buClr>
                  <a:schemeClr val="tx1"/>
                </a:buClr>
                <a:buSzPct val="75000"/>
                <a:buFont typeface="Wingdings" pitchFamily="2" charset="2"/>
                <a:buNone/>
              </a:pPr>
              <a:r>
                <a:rPr lang="en-US" sz="2200" b="1" dirty="0" smtClean="0">
                  <a:latin typeface="Arial Narrow" pitchFamily="34" charset="0"/>
                </a:rPr>
                <a:t>Altitude</a:t>
              </a:r>
              <a:endParaRPr lang="en-US" sz="2200" b="1" dirty="0">
                <a:latin typeface="Arial Narrow" pitchFamily="34" charset="0"/>
              </a:endParaRPr>
            </a:p>
          </p:txBody>
        </p:sp>
      </p:grpSp>
      <p:grpSp>
        <p:nvGrpSpPr>
          <p:cNvPr id="52236" name="Group 52235"/>
          <p:cNvGrpSpPr/>
          <p:nvPr/>
        </p:nvGrpSpPr>
        <p:grpSpPr>
          <a:xfrm>
            <a:off x="5689404" y="4973377"/>
            <a:ext cx="1377915" cy="1601824"/>
            <a:chOff x="5329363" y="4869710"/>
            <a:chExt cx="1377915" cy="1601824"/>
          </a:xfrm>
        </p:grpSpPr>
        <p:sp>
          <p:nvSpPr>
            <p:cNvPr id="37" name="Rectangle 6"/>
            <p:cNvSpPr>
              <a:spLocks noChangeArrowheads="1"/>
            </p:cNvSpPr>
            <p:nvPr/>
          </p:nvSpPr>
          <p:spPr bwMode="auto">
            <a:xfrm>
              <a:off x="5329363" y="6055284"/>
              <a:ext cx="1158504" cy="416250"/>
            </a:xfrm>
            <a:prstGeom prst="rect">
              <a:avLst/>
            </a:prstGeom>
            <a:noFill/>
            <a:ln w="9525">
              <a:noFill/>
              <a:miter lim="800000"/>
              <a:headEnd/>
              <a:tailEnd/>
            </a:ln>
          </p:spPr>
          <p:txBody>
            <a:bodyPr wrap="none" lIns="72000" tIns="72000" rIns="72000" bIns="72000" anchor="ctr" anchorCtr="0">
              <a:spAutoFit/>
            </a:bodyPr>
            <a:lstStyle/>
            <a:p>
              <a:pPr algn="r" eaLnBrk="1" hangingPunct="1">
                <a:lnSpc>
                  <a:spcPct val="80000"/>
                </a:lnSpc>
                <a:spcBef>
                  <a:spcPts val="0"/>
                </a:spcBef>
                <a:buClr>
                  <a:schemeClr val="tx1"/>
                </a:buClr>
                <a:buSzPct val="75000"/>
                <a:buFont typeface="Wingdings" pitchFamily="2" charset="2"/>
                <a:buNone/>
              </a:pPr>
              <a:r>
                <a:rPr lang="en-US" sz="2200" dirty="0" smtClean="0">
                  <a:latin typeface="Arial Narrow" pitchFamily="34" charset="0"/>
                </a:rPr>
                <a:t>threshold </a:t>
              </a:r>
              <a:endParaRPr lang="en-US" sz="2200" dirty="0">
                <a:latin typeface="Arial Narrow" pitchFamily="34" charset="0"/>
              </a:endParaRPr>
            </a:p>
          </p:txBody>
        </p:sp>
        <p:sp>
          <p:nvSpPr>
            <p:cNvPr id="52224" name="Arc 52223"/>
            <p:cNvSpPr/>
            <p:nvPr/>
          </p:nvSpPr>
          <p:spPr bwMode="auto">
            <a:xfrm flipV="1">
              <a:off x="6102119" y="5911268"/>
              <a:ext cx="583952" cy="341257"/>
            </a:xfrm>
            <a:prstGeom prst="arc">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4" name="Straight Connector 13"/>
            <p:cNvCxnSpPr/>
            <p:nvPr/>
          </p:nvCxnSpPr>
          <p:spPr bwMode="auto">
            <a:xfrm flipV="1">
              <a:off x="6707278" y="4869710"/>
              <a:ext cx="0" cy="1188132"/>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grpSp>
        <p:nvGrpSpPr>
          <p:cNvPr id="52232" name="Group 52231"/>
          <p:cNvGrpSpPr/>
          <p:nvPr/>
        </p:nvGrpSpPr>
        <p:grpSpPr>
          <a:xfrm>
            <a:off x="5699167" y="5294854"/>
            <a:ext cx="1337752" cy="687093"/>
            <a:chOff x="5339126" y="5191187"/>
            <a:chExt cx="1337752" cy="687093"/>
          </a:xfrm>
        </p:grpSpPr>
        <p:sp>
          <p:nvSpPr>
            <p:cNvPr id="22" name="Rectangle 6"/>
            <p:cNvSpPr>
              <a:spLocks noChangeArrowheads="1"/>
            </p:cNvSpPr>
            <p:nvPr/>
          </p:nvSpPr>
          <p:spPr bwMode="auto">
            <a:xfrm>
              <a:off x="5345250" y="5191187"/>
              <a:ext cx="1331628" cy="687093"/>
            </a:xfrm>
            <a:prstGeom prst="rect">
              <a:avLst/>
            </a:prstGeom>
            <a:noFill/>
            <a:ln w="9525">
              <a:noFill/>
              <a:miter lim="800000"/>
              <a:headEnd/>
              <a:tailEnd/>
            </a:ln>
          </p:spPr>
          <p:txBody>
            <a:bodyPr wrap="none" lIns="72000" tIns="72000" rIns="72000" bIns="72000" anchor="ctr" anchorCtr="0">
              <a:spAutoFit/>
            </a:bodyPr>
            <a:lstStyle/>
            <a:p>
              <a:pPr eaLnBrk="1" hangingPunct="1">
                <a:lnSpc>
                  <a:spcPct val="80000"/>
                </a:lnSpc>
                <a:spcBef>
                  <a:spcPts val="0"/>
                </a:spcBef>
                <a:buClr>
                  <a:schemeClr val="tx1"/>
                </a:buClr>
                <a:buSzPct val="75000"/>
                <a:buFont typeface="Wingdings" pitchFamily="2" charset="2"/>
                <a:buNone/>
              </a:pPr>
              <a:r>
                <a:rPr lang="en-US" sz="2200" dirty="0" smtClean="0">
                  <a:latin typeface="Arial Narrow" pitchFamily="34" charset="0"/>
                </a:rPr>
                <a:t>Dummy1=1</a:t>
              </a:r>
              <a:br>
                <a:rPr lang="en-US" sz="2200" dirty="0" smtClean="0">
                  <a:latin typeface="Arial Narrow" pitchFamily="34" charset="0"/>
                </a:rPr>
              </a:br>
              <a:r>
                <a:rPr lang="en-US" sz="2200" dirty="0" smtClean="0">
                  <a:latin typeface="Arial Narrow" pitchFamily="34" charset="0"/>
                </a:rPr>
                <a:t>Dummy2=0</a:t>
              </a:r>
              <a:endParaRPr lang="en-US" sz="2200" dirty="0">
                <a:latin typeface="Arial Narrow" pitchFamily="34" charset="0"/>
              </a:endParaRPr>
            </a:p>
          </p:txBody>
        </p:sp>
        <p:cxnSp>
          <p:nvCxnSpPr>
            <p:cNvPr id="17" name="Straight Arrow Connector 16"/>
            <p:cNvCxnSpPr/>
            <p:nvPr/>
          </p:nvCxnSpPr>
          <p:spPr bwMode="auto">
            <a:xfrm flipH="1">
              <a:off x="5339126" y="5878280"/>
              <a:ext cx="1265744"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grpSp>
      <p:grpSp>
        <p:nvGrpSpPr>
          <p:cNvPr id="52233" name="Group 52232"/>
          <p:cNvGrpSpPr/>
          <p:nvPr/>
        </p:nvGrpSpPr>
        <p:grpSpPr>
          <a:xfrm>
            <a:off x="7141461" y="5294854"/>
            <a:ext cx="1331628" cy="696931"/>
            <a:chOff x="6781420" y="5191187"/>
            <a:chExt cx="1331628" cy="696931"/>
          </a:xfrm>
        </p:grpSpPr>
        <p:sp>
          <p:nvSpPr>
            <p:cNvPr id="23" name="Rectangle 6"/>
            <p:cNvSpPr>
              <a:spLocks noChangeArrowheads="1"/>
            </p:cNvSpPr>
            <p:nvPr/>
          </p:nvSpPr>
          <p:spPr bwMode="auto">
            <a:xfrm>
              <a:off x="6781420" y="5191187"/>
              <a:ext cx="1331628" cy="687093"/>
            </a:xfrm>
            <a:prstGeom prst="rect">
              <a:avLst/>
            </a:prstGeom>
            <a:noFill/>
            <a:ln w="9525">
              <a:noFill/>
              <a:miter lim="800000"/>
              <a:headEnd/>
              <a:tailEnd/>
            </a:ln>
          </p:spPr>
          <p:txBody>
            <a:bodyPr wrap="none" lIns="72000" tIns="72000" rIns="72000" bIns="72000" anchor="ctr" anchorCtr="0">
              <a:spAutoFit/>
            </a:bodyPr>
            <a:lstStyle/>
            <a:p>
              <a:pPr eaLnBrk="1" hangingPunct="1">
                <a:lnSpc>
                  <a:spcPct val="80000"/>
                </a:lnSpc>
                <a:spcBef>
                  <a:spcPts val="0"/>
                </a:spcBef>
                <a:buClr>
                  <a:schemeClr val="tx1"/>
                </a:buClr>
                <a:buSzPct val="75000"/>
                <a:buFont typeface="Wingdings" pitchFamily="2" charset="2"/>
                <a:buNone/>
              </a:pPr>
              <a:r>
                <a:rPr lang="en-US" sz="2200" dirty="0" smtClean="0">
                  <a:latin typeface="Arial Narrow" pitchFamily="34" charset="0"/>
                </a:rPr>
                <a:t>Dummy1=0</a:t>
              </a:r>
              <a:br>
                <a:rPr lang="en-US" sz="2200" dirty="0" smtClean="0">
                  <a:latin typeface="Arial Narrow" pitchFamily="34" charset="0"/>
                </a:rPr>
              </a:br>
              <a:r>
                <a:rPr lang="en-US" sz="2200" dirty="0" smtClean="0">
                  <a:latin typeface="Arial Narrow" pitchFamily="34" charset="0"/>
                </a:rPr>
                <a:t>Dummy2=1</a:t>
              </a:r>
              <a:endParaRPr lang="en-US" sz="2200" dirty="0">
                <a:latin typeface="Arial Narrow" pitchFamily="34" charset="0"/>
              </a:endParaRPr>
            </a:p>
          </p:txBody>
        </p:sp>
        <p:cxnSp>
          <p:nvCxnSpPr>
            <p:cNvPr id="26" name="Straight Arrow Connector 25"/>
            <p:cNvCxnSpPr/>
            <p:nvPr/>
          </p:nvCxnSpPr>
          <p:spPr bwMode="auto">
            <a:xfrm rot="10800000" flipH="1">
              <a:off x="6809686" y="5888118"/>
              <a:ext cx="1265744"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grpSp>
      <p:grpSp>
        <p:nvGrpSpPr>
          <p:cNvPr id="52237" name="Group 52236"/>
          <p:cNvGrpSpPr/>
          <p:nvPr/>
        </p:nvGrpSpPr>
        <p:grpSpPr>
          <a:xfrm>
            <a:off x="5771175" y="4014509"/>
            <a:ext cx="1296144" cy="1280346"/>
            <a:chOff x="5411134" y="3910842"/>
            <a:chExt cx="1296144" cy="1280346"/>
          </a:xfrm>
        </p:grpSpPr>
        <p:cxnSp>
          <p:nvCxnSpPr>
            <p:cNvPr id="9" name="Straight Connector 8"/>
            <p:cNvCxnSpPr/>
            <p:nvPr/>
          </p:nvCxnSpPr>
          <p:spPr bwMode="auto">
            <a:xfrm>
              <a:off x="5555150" y="4471108"/>
              <a:ext cx="1152128" cy="7200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8" name="Rectangle 6"/>
            <p:cNvSpPr>
              <a:spLocks noChangeArrowheads="1"/>
            </p:cNvSpPr>
            <p:nvPr/>
          </p:nvSpPr>
          <p:spPr bwMode="auto">
            <a:xfrm>
              <a:off x="5411134" y="3910842"/>
              <a:ext cx="902024" cy="416250"/>
            </a:xfrm>
            <a:prstGeom prst="rect">
              <a:avLst/>
            </a:prstGeom>
            <a:solidFill>
              <a:schemeClr val="bg1"/>
            </a:solidFill>
            <a:ln w="9525">
              <a:noFill/>
              <a:miter lim="800000"/>
              <a:headEnd/>
              <a:tailEnd/>
            </a:ln>
          </p:spPr>
          <p:txBody>
            <a:bodyPr wrap="none" lIns="72000" tIns="72000" rIns="72000" bIns="72000" anchor="ctr" anchorCtr="0">
              <a:spAutoFit/>
            </a:bodyPr>
            <a:lstStyle/>
            <a:p>
              <a:pPr eaLnBrk="1" hangingPunct="1">
                <a:lnSpc>
                  <a:spcPct val="80000"/>
                </a:lnSpc>
                <a:spcBef>
                  <a:spcPts val="0"/>
                </a:spcBef>
                <a:buClr>
                  <a:schemeClr val="tx1"/>
                </a:buClr>
                <a:buSzPct val="75000"/>
                <a:buFont typeface="Wingdings" pitchFamily="2" charset="2"/>
                <a:buNone/>
              </a:pPr>
              <a:r>
                <a:rPr lang="en-US" sz="2200" dirty="0" smtClean="0">
                  <a:latin typeface="Arial Narrow" pitchFamily="34" charset="0"/>
                </a:rPr>
                <a:t>Model1</a:t>
              </a:r>
              <a:endParaRPr lang="en-US" sz="2200" dirty="0">
                <a:latin typeface="Arial Narrow" pitchFamily="34" charset="0"/>
              </a:endParaRPr>
            </a:p>
          </p:txBody>
        </p:sp>
        <p:cxnSp>
          <p:nvCxnSpPr>
            <p:cNvPr id="24" name="Straight Arrow Connector 23"/>
            <p:cNvCxnSpPr/>
            <p:nvPr/>
          </p:nvCxnSpPr>
          <p:spPr bwMode="auto">
            <a:xfrm flipH="1">
              <a:off x="5699166" y="4301383"/>
              <a:ext cx="128816" cy="216025"/>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grpSp>
      <p:grpSp>
        <p:nvGrpSpPr>
          <p:cNvPr id="52238" name="Group 52237"/>
          <p:cNvGrpSpPr/>
          <p:nvPr/>
        </p:nvGrpSpPr>
        <p:grpSpPr>
          <a:xfrm>
            <a:off x="6839677" y="3812800"/>
            <a:ext cx="1591133" cy="1482055"/>
            <a:chOff x="6479636" y="3709133"/>
            <a:chExt cx="1591133" cy="1482055"/>
          </a:xfrm>
        </p:grpSpPr>
        <p:cxnSp>
          <p:nvCxnSpPr>
            <p:cNvPr id="11" name="Straight Connector 10"/>
            <p:cNvCxnSpPr/>
            <p:nvPr/>
          </p:nvCxnSpPr>
          <p:spPr bwMode="auto">
            <a:xfrm flipV="1">
              <a:off x="6707278" y="3709133"/>
              <a:ext cx="1363491" cy="148205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1" name="Rectangle 6"/>
            <p:cNvSpPr>
              <a:spLocks noChangeArrowheads="1"/>
            </p:cNvSpPr>
            <p:nvPr/>
          </p:nvSpPr>
          <p:spPr bwMode="auto">
            <a:xfrm>
              <a:off x="6479636" y="3910842"/>
              <a:ext cx="902024" cy="416250"/>
            </a:xfrm>
            <a:prstGeom prst="rect">
              <a:avLst/>
            </a:prstGeom>
            <a:noFill/>
            <a:ln w="9525">
              <a:noFill/>
              <a:miter lim="800000"/>
              <a:headEnd/>
              <a:tailEnd/>
            </a:ln>
          </p:spPr>
          <p:txBody>
            <a:bodyPr wrap="none" lIns="72000" tIns="72000" rIns="72000" bIns="72000" anchor="ctr" anchorCtr="0">
              <a:spAutoFit/>
            </a:bodyPr>
            <a:lstStyle/>
            <a:p>
              <a:pPr eaLnBrk="1" hangingPunct="1">
                <a:lnSpc>
                  <a:spcPct val="80000"/>
                </a:lnSpc>
                <a:spcBef>
                  <a:spcPts val="0"/>
                </a:spcBef>
                <a:buClr>
                  <a:schemeClr val="tx1"/>
                </a:buClr>
                <a:buSzPct val="75000"/>
                <a:buFont typeface="Wingdings" pitchFamily="2" charset="2"/>
                <a:buNone/>
              </a:pPr>
              <a:r>
                <a:rPr lang="en-US" sz="2200" dirty="0" smtClean="0">
                  <a:latin typeface="Arial Narrow" pitchFamily="34" charset="0"/>
                </a:rPr>
                <a:t>Model2</a:t>
              </a:r>
              <a:endParaRPr lang="en-US" sz="2200" dirty="0">
                <a:latin typeface="Arial Narrow" pitchFamily="34" charset="0"/>
              </a:endParaRPr>
            </a:p>
          </p:txBody>
        </p:sp>
        <p:cxnSp>
          <p:nvCxnSpPr>
            <p:cNvPr id="32" name="Straight Arrow Connector 31"/>
            <p:cNvCxnSpPr/>
            <p:nvPr/>
          </p:nvCxnSpPr>
          <p:spPr bwMode="auto">
            <a:xfrm>
              <a:off x="7056948" y="4301383"/>
              <a:ext cx="197299" cy="198182"/>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grpSp>
      <p:pic>
        <p:nvPicPr>
          <p:cNvPr id="53" name="Picture 73"/>
          <p:cNvPicPr>
            <a:picLocks noChangeAspect="1" noChangeArrowheads="1"/>
          </p:cNvPicPr>
          <p:nvPr/>
        </p:nvPicPr>
        <p:blipFill>
          <a:blip r:embed="rId4">
            <a:extLst>
              <a:ext uri="{28A0092B-C50C-407E-A947-70E740481C1C}">
                <a14:useLocalDpi xmlns:a14="http://schemas.microsoft.com/office/drawing/2010/main" val="0"/>
              </a:ext>
            </a:extLst>
          </a:blip>
          <a:srcRect b="19778"/>
          <a:stretch>
            <a:fillRect/>
          </a:stretch>
        </p:blipFill>
        <p:spPr bwMode="auto">
          <a:xfrm>
            <a:off x="191758" y="150613"/>
            <a:ext cx="2628900" cy="136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8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2227">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2235"/>
                                        </p:tgtEl>
                                        <p:attrNameLst>
                                          <p:attrName>style.visibility</p:attrName>
                                        </p:attrNameLst>
                                      </p:cBhvr>
                                      <p:to>
                                        <p:strVal val="visible"/>
                                      </p:to>
                                    </p:set>
                                    <p:anim calcmode="lin" valueType="num">
                                      <p:cBhvr>
                                        <p:cTn id="25" dur="500" fill="hold"/>
                                        <p:tgtEl>
                                          <p:spTgt spid="52235"/>
                                        </p:tgtEl>
                                        <p:attrNameLst>
                                          <p:attrName>ppt_w</p:attrName>
                                        </p:attrNameLst>
                                      </p:cBhvr>
                                      <p:tavLst>
                                        <p:tav tm="0">
                                          <p:val>
                                            <p:fltVal val="0"/>
                                          </p:val>
                                        </p:tav>
                                        <p:tav tm="100000">
                                          <p:val>
                                            <p:strVal val="#ppt_w"/>
                                          </p:val>
                                        </p:tav>
                                      </p:tavLst>
                                    </p:anim>
                                    <p:anim calcmode="lin" valueType="num">
                                      <p:cBhvr>
                                        <p:cTn id="26" dur="500" fill="hold"/>
                                        <p:tgtEl>
                                          <p:spTgt spid="52235"/>
                                        </p:tgtEl>
                                        <p:attrNameLst>
                                          <p:attrName>ppt_h</p:attrName>
                                        </p:attrNameLst>
                                      </p:cBhvr>
                                      <p:tavLst>
                                        <p:tav tm="0">
                                          <p:val>
                                            <p:fltVal val="0"/>
                                          </p:val>
                                        </p:tav>
                                        <p:tav tm="100000">
                                          <p:val>
                                            <p:strVal val="#ppt_h"/>
                                          </p:val>
                                        </p:tav>
                                      </p:tavLst>
                                    </p:anim>
                                    <p:animEffect transition="in" filter="fade">
                                      <p:cBhvr>
                                        <p:cTn id="27" dur="500"/>
                                        <p:tgtEl>
                                          <p:spTgt spid="522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2236"/>
                                        </p:tgtEl>
                                        <p:attrNameLst>
                                          <p:attrName>style.visibility</p:attrName>
                                        </p:attrNameLst>
                                      </p:cBhvr>
                                      <p:to>
                                        <p:strVal val="visible"/>
                                      </p:to>
                                    </p:set>
                                    <p:animEffect transition="in" filter="wipe(left)">
                                      <p:cBhvr>
                                        <p:cTn id="32" dur="500"/>
                                        <p:tgtEl>
                                          <p:spTgt spid="522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2232"/>
                                        </p:tgtEl>
                                        <p:attrNameLst>
                                          <p:attrName>style.visibility</p:attrName>
                                        </p:attrNameLst>
                                      </p:cBhvr>
                                      <p:to>
                                        <p:strVal val="visible"/>
                                      </p:to>
                                    </p:set>
                                    <p:animEffect transition="in" filter="wipe(right)">
                                      <p:cBhvr>
                                        <p:cTn id="37" dur="500"/>
                                        <p:tgtEl>
                                          <p:spTgt spid="52232"/>
                                        </p:tgtEl>
                                      </p:cBhvr>
                                    </p:animEffect>
                                  </p:childTnLst>
                                </p:cTn>
                              </p:par>
                              <p:par>
                                <p:cTn id="38" presetID="22" presetClass="entr" presetSubtype="8" fill="hold" nodeType="withEffect">
                                  <p:stCondLst>
                                    <p:cond delay="0"/>
                                  </p:stCondLst>
                                  <p:childTnLst>
                                    <p:set>
                                      <p:cBhvr>
                                        <p:cTn id="39" dur="1" fill="hold">
                                          <p:stCondLst>
                                            <p:cond delay="0"/>
                                          </p:stCondLst>
                                        </p:cTn>
                                        <p:tgtEl>
                                          <p:spTgt spid="52233"/>
                                        </p:tgtEl>
                                        <p:attrNameLst>
                                          <p:attrName>style.visibility</p:attrName>
                                        </p:attrNameLst>
                                      </p:cBhvr>
                                      <p:to>
                                        <p:strVal val="visible"/>
                                      </p:to>
                                    </p:set>
                                    <p:animEffect transition="in" filter="wipe(left)">
                                      <p:cBhvr>
                                        <p:cTn id="40" dur="500"/>
                                        <p:tgtEl>
                                          <p:spTgt spid="522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2237"/>
                                        </p:tgtEl>
                                        <p:attrNameLst>
                                          <p:attrName>style.visibility</p:attrName>
                                        </p:attrNameLst>
                                      </p:cBhvr>
                                      <p:to>
                                        <p:strVal val="visible"/>
                                      </p:to>
                                    </p:set>
                                    <p:animEffect transition="in" filter="wipe(left)">
                                      <p:cBhvr>
                                        <p:cTn id="45" dur="500"/>
                                        <p:tgtEl>
                                          <p:spTgt spid="522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2238"/>
                                        </p:tgtEl>
                                        <p:attrNameLst>
                                          <p:attrName>style.visibility</p:attrName>
                                        </p:attrNameLst>
                                      </p:cBhvr>
                                      <p:to>
                                        <p:strVal val="visible"/>
                                      </p:to>
                                    </p:set>
                                    <p:animEffect transition="in" filter="wipe(left)">
                                      <p:cBhvr>
                                        <p:cTn id="50" dur="500"/>
                                        <p:tgtEl>
                                          <p:spTgt spid="5223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504" y="25374"/>
            <a:ext cx="8928992" cy="6798938"/>
          </a:xfrm>
          <a:prstGeom prst="rect">
            <a:avLst/>
          </a:prstGeom>
          <a:solidFill>
            <a:schemeClr val="bg1"/>
          </a:solidFill>
          <a:ln>
            <a:noFill/>
          </a:ln>
          <a:extLst/>
        </p:spPr>
        <p:txBody>
          <a:bodyPr wrap="none" anchor="ctr"/>
          <a:lstStyle/>
          <a:p>
            <a:endParaRPr lang="en-US"/>
          </a:p>
        </p:txBody>
      </p:sp>
      <p:sp>
        <p:nvSpPr>
          <p:cNvPr id="52227" name="Rectangle 3"/>
          <p:cNvSpPr>
            <a:spLocks noGrp="1" noChangeArrowheads="1"/>
          </p:cNvSpPr>
          <p:nvPr>
            <p:ph type="body" idx="1"/>
          </p:nvPr>
        </p:nvSpPr>
        <p:spPr>
          <a:xfrm>
            <a:off x="127824" y="1579942"/>
            <a:ext cx="8665482" cy="4396323"/>
          </a:xfrm>
          <a:solidFill>
            <a:schemeClr val="bg1"/>
          </a:solidFill>
        </p:spPr>
        <p:txBody>
          <a:bodyPr/>
          <a:lstStyle/>
          <a:p>
            <a:pPr marL="0" indent="0">
              <a:buNone/>
            </a:pPr>
            <a:r>
              <a:rPr lang="en-NZ" b="1" dirty="0" smtClean="0">
                <a:solidFill>
                  <a:srgbClr val="800080"/>
                </a:solidFill>
              </a:rPr>
              <a:t>Data</a:t>
            </a:r>
          </a:p>
          <a:p>
            <a:r>
              <a:rPr lang="en-US" dirty="0"/>
              <a:t>Performance times of </a:t>
            </a:r>
            <a:r>
              <a:rPr lang="en-US" dirty="0" smtClean="0"/>
              <a:t>337 </a:t>
            </a:r>
            <a:r>
              <a:rPr lang="en-US" dirty="0"/>
              <a:t>female and </a:t>
            </a:r>
            <a:r>
              <a:rPr lang="en-US" dirty="0" smtClean="0"/>
              <a:t>427 male </a:t>
            </a:r>
            <a:r>
              <a:rPr lang="en-US" dirty="0"/>
              <a:t>triathletes </a:t>
            </a:r>
            <a:r>
              <a:rPr lang="en-US" dirty="0" smtClean="0"/>
              <a:t>in 419 </a:t>
            </a:r>
            <a:r>
              <a:rPr lang="en-US" dirty="0"/>
              <a:t>international races </a:t>
            </a:r>
            <a:r>
              <a:rPr lang="en-US" dirty="0" smtClean="0"/>
              <a:t>over 12 years (from triathlon.org). </a:t>
            </a:r>
          </a:p>
          <a:p>
            <a:pPr marL="0" indent="0">
              <a:buNone/>
            </a:pPr>
            <a:r>
              <a:rPr lang="en-NZ" b="1" dirty="0" smtClean="0">
                <a:solidFill>
                  <a:srgbClr val="800080"/>
                </a:solidFill>
              </a:rPr>
              <a:t>Analysis</a:t>
            </a:r>
          </a:p>
          <a:p>
            <a:r>
              <a:rPr lang="en-US" dirty="0" smtClean="0"/>
              <a:t>Fixed effects to account for different</a:t>
            </a:r>
            <a:br>
              <a:rPr lang="en-US" dirty="0" smtClean="0"/>
            </a:br>
            <a:r>
              <a:rPr lang="en-US" dirty="0" smtClean="0"/>
              <a:t>types of triathlon and ability groups,</a:t>
            </a:r>
            <a:br>
              <a:rPr lang="en-US" dirty="0" smtClean="0"/>
            </a:br>
            <a:r>
              <a:rPr lang="en-US" dirty="0" smtClean="0"/>
              <a:t>a linear calendar-year trend, </a:t>
            </a:r>
            <a:br>
              <a:rPr lang="en-US" dirty="0" smtClean="0"/>
            </a:br>
            <a:r>
              <a:rPr lang="en-US" dirty="0" smtClean="0"/>
              <a:t>and a quadratic age trend.</a:t>
            </a:r>
          </a:p>
          <a:p>
            <a:r>
              <a:rPr lang="en-US" dirty="0" smtClean="0"/>
              <a:t>Random effects for individual</a:t>
            </a:r>
            <a:br>
              <a:rPr lang="en-US" dirty="0" smtClean="0"/>
            </a:br>
            <a:r>
              <a:rPr lang="en-US" dirty="0" smtClean="0"/>
              <a:t>quadratic age trends, and </a:t>
            </a:r>
            <a:r>
              <a:rPr lang="en-US" b="1" dirty="0" smtClean="0"/>
              <a:t>race </a:t>
            </a:r>
            <a:br>
              <a:rPr lang="en-US" b="1" dirty="0" smtClean="0"/>
            </a:br>
            <a:r>
              <a:rPr lang="en-US" b="1" dirty="0" smtClean="0"/>
              <a:t>identity</a:t>
            </a:r>
            <a:r>
              <a:rPr lang="en-US" dirty="0" smtClean="0"/>
              <a:t> to adjust for </a:t>
            </a:r>
            <a:r>
              <a:rPr lang="en-US" dirty="0" err="1" smtClean="0"/>
              <a:t>environmentals</a:t>
            </a:r>
            <a:r>
              <a:rPr lang="en-US" dirty="0" smtClean="0"/>
              <a:t>.</a:t>
            </a:r>
          </a:p>
          <a:p>
            <a:r>
              <a:rPr lang="en-US" b="1" dirty="0" smtClean="0"/>
              <a:t>Conclusion</a:t>
            </a:r>
            <a:r>
              <a:rPr lang="en-US" dirty="0" smtClean="0"/>
              <a:t>: including race ID permits </a:t>
            </a:r>
            <a:br>
              <a:rPr lang="en-US" dirty="0" smtClean="0"/>
            </a:br>
            <a:r>
              <a:rPr lang="en-US" dirty="0" smtClean="0"/>
              <a:t>useful monitoring of career trajectories.</a:t>
            </a:r>
          </a:p>
        </p:txBody>
      </p:sp>
      <p:sp>
        <p:nvSpPr>
          <p:cNvPr id="18435" name="AutoShape 2"/>
          <p:cNvSpPr>
            <a:spLocks noGrp="1" noChangeArrowheads="1"/>
          </p:cNvSpPr>
          <p:nvPr>
            <p:ph type="title"/>
          </p:nvPr>
        </p:nvSpPr>
        <p:spPr>
          <a:xfrm>
            <a:off x="1020276" y="183994"/>
            <a:ext cx="6504052" cy="593725"/>
          </a:xfrm>
        </p:spPr>
        <p:txBody>
          <a:bodyPr anchor="t" anchorCtr="0"/>
          <a:lstStyle/>
          <a:p>
            <a:r>
              <a:rPr lang="en-US" sz="2800" dirty="0"/>
              <a:t>Tracking Career Performance </a:t>
            </a:r>
            <a:r>
              <a:rPr lang="en-US" sz="2800" dirty="0" smtClean="0"/>
              <a:t/>
            </a:r>
            <a:br>
              <a:rPr lang="en-US" sz="2800" dirty="0" smtClean="0"/>
            </a:br>
            <a:r>
              <a:rPr lang="en-US" sz="2800" dirty="0" smtClean="0"/>
              <a:t>of </a:t>
            </a:r>
            <a:r>
              <a:rPr lang="en-US" sz="2800" dirty="0"/>
              <a:t>Successful Triathletes</a:t>
            </a:r>
            <a:endParaRPr lang="en-US" sz="3000" dirty="0" smtClean="0">
              <a:latin typeface="Arial Narrow" pitchFamily="34" charset="0"/>
            </a:endParaRPr>
          </a:p>
        </p:txBody>
      </p:sp>
      <p:sp>
        <p:nvSpPr>
          <p:cNvPr id="7" name="AutoShape 2"/>
          <p:cNvSpPr txBox="1">
            <a:spLocks noChangeArrowheads="1"/>
          </p:cNvSpPr>
          <p:nvPr/>
        </p:nvSpPr>
        <p:spPr bwMode="auto">
          <a:xfrm>
            <a:off x="4840163" y="1050264"/>
            <a:ext cx="2684165" cy="504056"/>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lgn="r"/>
            <a:r>
              <a:rPr lang="en-US" sz="2400" i="1" dirty="0" smtClean="0">
                <a:latin typeface="Arial Narrow" pitchFamily="34" charset="0"/>
              </a:rPr>
              <a:t>Rita </a:t>
            </a:r>
            <a:r>
              <a:rPr lang="en-US" sz="2400" i="1" dirty="0" err="1" smtClean="0">
                <a:latin typeface="Arial Narrow" pitchFamily="34" charset="0"/>
              </a:rPr>
              <a:t>Malcata</a:t>
            </a:r>
            <a:r>
              <a:rPr lang="en-US" sz="2400" i="1" dirty="0" smtClean="0">
                <a:latin typeface="Arial Narrow" pitchFamily="34" charset="0"/>
              </a:rPr>
              <a:t/>
            </a:r>
            <a:br>
              <a:rPr lang="en-US" sz="2400" i="1" dirty="0" smtClean="0">
                <a:latin typeface="Arial Narrow" pitchFamily="34" charset="0"/>
              </a:rPr>
            </a:br>
            <a:r>
              <a:rPr lang="en-US" sz="2000" dirty="0" smtClean="0">
                <a:latin typeface="Arial Narrow" pitchFamily="34" charset="0"/>
              </a:rPr>
              <a:t>submitted (almost)</a:t>
            </a:r>
            <a:endParaRPr lang="en-US" sz="2400" dirty="0" smtClean="0">
              <a:latin typeface="Arial Narrow"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316"/>
          <a:stretch/>
        </p:blipFill>
        <p:spPr bwMode="auto">
          <a:xfrm>
            <a:off x="7596336" y="137251"/>
            <a:ext cx="1320666" cy="164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6628" b="3623"/>
          <a:stretch/>
        </p:blipFill>
        <p:spPr bwMode="auto">
          <a:xfrm>
            <a:off x="2230187" y="94826"/>
            <a:ext cx="958021" cy="1473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961" y="94825"/>
            <a:ext cx="992080" cy="14645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4070" b="8263"/>
          <a:stretch/>
        </p:blipFill>
        <p:spPr bwMode="auto">
          <a:xfrm>
            <a:off x="185763" y="94825"/>
            <a:ext cx="932610" cy="14645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Rectangle 3"/>
          <p:cNvSpPr txBox="1">
            <a:spLocks noChangeArrowheads="1"/>
          </p:cNvSpPr>
          <p:nvPr/>
        </p:nvSpPr>
        <p:spPr bwMode="auto">
          <a:xfrm>
            <a:off x="4882128" y="4005064"/>
            <a:ext cx="3722320" cy="13681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8288" indent="-268288" algn="l" rtl="0" eaLnBrk="0" fontAlgn="base" hangingPunct="0">
              <a:lnSpc>
                <a:spcPct val="95000"/>
              </a:lnSpc>
              <a:spcBef>
                <a:spcPts val="300"/>
              </a:spcBef>
              <a:spcAft>
                <a:spcPct val="0"/>
              </a:spcAft>
              <a:buClr>
                <a:srgbClr val="800080"/>
              </a:buClr>
              <a:buSzPct val="100000"/>
              <a:buFont typeface="Wingdings" pitchFamily="2" charset="2"/>
              <a:buChar char=""/>
              <a:defRPr sz="2600">
                <a:solidFill>
                  <a:schemeClr val="tx1"/>
                </a:solidFill>
                <a:latin typeface="Arial Narrow" pitchFamily="34" charset="0"/>
                <a:ea typeface="+mn-ea"/>
                <a:cs typeface="+mn-cs"/>
              </a:defRPr>
            </a:lvl1pPr>
            <a:lvl2pPr marL="449263" indent="-180975" algn="l" rtl="0" eaLnBrk="0" fontAlgn="base" hangingPunct="0">
              <a:lnSpc>
                <a:spcPct val="95000"/>
              </a:lnSpc>
              <a:spcBef>
                <a:spcPts val="300"/>
              </a:spcBef>
              <a:spcAft>
                <a:spcPct val="0"/>
              </a:spcAft>
              <a:buClr>
                <a:srgbClr val="003366"/>
              </a:buClr>
              <a:buSzPct val="100000"/>
              <a:buFont typeface="Arial" pitchFamily="34" charset="0"/>
              <a:buChar char="•"/>
              <a:defRPr sz="2400">
                <a:solidFill>
                  <a:schemeClr val="tx1"/>
                </a:solidFill>
                <a:latin typeface="Arial Narrow" pitchFamily="34" charset="0"/>
              </a:defRPr>
            </a:lvl2pPr>
            <a:lvl3pPr marL="630238" indent="-180975" algn="l" rtl="0" eaLnBrk="0" fontAlgn="base" hangingPunct="0">
              <a:lnSpc>
                <a:spcPct val="95000"/>
              </a:lnSpc>
              <a:spcBef>
                <a:spcPts val="300"/>
              </a:spcBef>
              <a:spcAft>
                <a:spcPct val="0"/>
              </a:spcAft>
              <a:buClr>
                <a:schemeClr val="tx1"/>
              </a:buClr>
              <a:buSzPct val="100000"/>
              <a:buFont typeface="Arial Narrow" pitchFamily="34" charset="0"/>
              <a:buChar char="−"/>
              <a:defRPr sz="2200">
                <a:solidFill>
                  <a:schemeClr val="tx1"/>
                </a:solidFill>
                <a:latin typeface="Arial Narrow" pitchFamily="34" charset="0"/>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Arial Narrow" pitchFamily="34" charset="0"/>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Narrow" pitchFamily="34"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n-NZ" b="1" dirty="0" smtClean="0"/>
              <a:t>Results</a:t>
            </a:r>
            <a:r>
              <a:rPr lang="en-NZ" dirty="0" smtClean="0"/>
              <a:t>: figure withheld until the manuscript is accepted for publication</a:t>
            </a:r>
            <a:endParaRPr lang="en-US" dirty="0" smtClean="0"/>
          </a:p>
        </p:txBody>
      </p:sp>
    </p:spTree>
    <p:extLst>
      <p:ext uri="{BB962C8B-B14F-4D97-AF65-F5344CB8AC3E}">
        <p14:creationId xmlns:p14="http://schemas.microsoft.com/office/powerpoint/2010/main" val="128685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2227">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bldLvl="3" autoUpdateAnimBg="0"/>
      <p:bldP spid="122"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79512" y="116632"/>
            <a:ext cx="8802816" cy="66194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5" name="AutoShape 2"/>
          <p:cNvSpPr>
            <a:spLocks noGrp="1" noChangeArrowheads="1"/>
          </p:cNvSpPr>
          <p:nvPr>
            <p:ph type="title"/>
          </p:nvPr>
        </p:nvSpPr>
        <p:spPr>
          <a:xfrm>
            <a:off x="632059" y="240527"/>
            <a:ext cx="6864092" cy="593725"/>
          </a:xfrm>
        </p:spPr>
        <p:txBody>
          <a:bodyPr anchor="t" anchorCtr="0"/>
          <a:lstStyle/>
          <a:p>
            <a:r>
              <a:rPr lang="en-US" sz="2800" dirty="0"/>
              <a:t>Variability and </a:t>
            </a:r>
            <a:r>
              <a:rPr lang="en-US" sz="2800" dirty="0" smtClean="0"/>
              <a:t>Predictability of</a:t>
            </a:r>
            <a:br>
              <a:rPr lang="en-US" sz="2800" dirty="0" smtClean="0"/>
            </a:br>
            <a:r>
              <a:rPr lang="en-US" sz="2800" dirty="0" smtClean="0"/>
              <a:t>Finals Times of </a:t>
            </a:r>
            <a:r>
              <a:rPr lang="en-US" sz="2800" dirty="0"/>
              <a:t>Elite Rowers</a:t>
            </a:r>
            <a:endParaRPr lang="en-US" sz="3000" dirty="0" smtClean="0">
              <a:latin typeface="Arial Narrow" pitchFamily="34" charset="0"/>
            </a:endParaRPr>
          </a:p>
        </p:txBody>
      </p:sp>
      <p:sp>
        <p:nvSpPr>
          <p:cNvPr id="52227" name="Rectangle 3"/>
          <p:cNvSpPr>
            <a:spLocks noGrp="1" noChangeArrowheads="1"/>
          </p:cNvSpPr>
          <p:nvPr>
            <p:ph type="body" idx="1"/>
          </p:nvPr>
        </p:nvSpPr>
        <p:spPr>
          <a:xfrm>
            <a:off x="269360" y="1781205"/>
            <a:ext cx="8640960" cy="4888155"/>
          </a:xfrm>
        </p:spPr>
        <p:txBody>
          <a:bodyPr/>
          <a:lstStyle/>
          <a:p>
            <a:pPr marL="0" indent="0">
              <a:buNone/>
            </a:pPr>
            <a:r>
              <a:rPr lang="en-NZ" b="1" dirty="0" smtClean="0">
                <a:solidFill>
                  <a:srgbClr val="800080"/>
                </a:solidFill>
              </a:rPr>
              <a:t>Data</a:t>
            </a:r>
          </a:p>
          <a:p>
            <a:r>
              <a:rPr lang="en-US" dirty="0" smtClean="0"/>
              <a:t>Race </a:t>
            </a:r>
            <a:r>
              <a:rPr lang="en-US" dirty="0"/>
              <a:t>times for </a:t>
            </a:r>
            <a:r>
              <a:rPr lang="en-US" dirty="0" smtClean="0"/>
              <a:t>the 10 </a:t>
            </a:r>
            <a:r>
              <a:rPr lang="en-US" dirty="0"/>
              <a:t>men’s and 7 women’s single and crewed boat classes, each with </a:t>
            </a:r>
            <a:r>
              <a:rPr lang="en-US" dirty="0" smtClean="0"/>
              <a:t>~200–300 </a:t>
            </a:r>
            <a:r>
              <a:rPr lang="en-US" dirty="0"/>
              <a:t>different boats competing in 1–33 of the 46 regattas </a:t>
            </a:r>
            <a:r>
              <a:rPr lang="en-US" dirty="0" smtClean="0"/>
              <a:t>at 18 venues, 1999-2009 (from worldrowing.com).</a:t>
            </a:r>
          </a:p>
          <a:p>
            <a:pPr marL="0" indent="0">
              <a:buNone/>
            </a:pPr>
            <a:r>
              <a:rPr lang="en-NZ" b="1" dirty="0" smtClean="0">
                <a:solidFill>
                  <a:srgbClr val="800080"/>
                </a:solidFill>
              </a:rPr>
              <a:t>Analysis</a:t>
            </a:r>
            <a:endParaRPr lang="en-NZ" dirty="0" smtClean="0"/>
          </a:p>
          <a:p>
            <a:r>
              <a:rPr lang="en-NZ" dirty="0" smtClean="0"/>
              <a:t>Separate analysis for each boat class.</a:t>
            </a:r>
          </a:p>
          <a:p>
            <a:r>
              <a:rPr lang="en-NZ" dirty="0" smtClean="0"/>
              <a:t>Dependent: log-transformed times for </a:t>
            </a:r>
            <a:r>
              <a:rPr lang="en-NZ" dirty="0" err="1" smtClean="0"/>
              <a:t>percent</a:t>
            </a:r>
            <a:r>
              <a:rPr lang="en-NZ" dirty="0" smtClean="0"/>
              <a:t> effects.</a:t>
            </a:r>
          </a:p>
          <a:p>
            <a:r>
              <a:rPr lang="en-NZ" dirty="0" smtClean="0"/>
              <a:t>Fixed effects to estimate mean times for…</a:t>
            </a:r>
          </a:p>
          <a:p>
            <a:pPr lvl="1"/>
            <a:r>
              <a:rPr lang="en-NZ" dirty="0" smtClean="0"/>
              <a:t>race finals (A, B, C,…)</a:t>
            </a:r>
          </a:p>
          <a:p>
            <a:pPr lvl="1"/>
            <a:r>
              <a:rPr lang="en-NZ" dirty="0" smtClean="0"/>
              <a:t>levels of competition (World Cup, World Champs, Olympics).</a:t>
            </a:r>
          </a:p>
          <a:p>
            <a:r>
              <a:rPr lang="en-NZ" dirty="0"/>
              <a:t>Random effects to account for </a:t>
            </a:r>
            <a:r>
              <a:rPr lang="en-NZ" dirty="0" smtClean="0"/>
              <a:t>variation in</a:t>
            </a:r>
            <a:r>
              <a:rPr lang="en-NZ" dirty="0"/>
              <a:t>…</a:t>
            </a:r>
          </a:p>
          <a:p>
            <a:pPr lvl="1"/>
            <a:r>
              <a:rPr lang="en-US" dirty="0"/>
              <a:t>times </a:t>
            </a:r>
            <a:r>
              <a:rPr lang="en-US" dirty="0" smtClean="0"/>
              <a:t>between boats overall and within each boat between years;</a:t>
            </a:r>
            <a:endParaRPr lang="en-NZ" dirty="0" smtClean="0"/>
          </a:p>
        </p:txBody>
      </p:sp>
      <p:sp>
        <p:nvSpPr>
          <p:cNvPr id="7" name="AutoShape 2"/>
          <p:cNvSpPr txBox="1">
            <a:spLocks noChangeArrowheads="1"/>
          </p:cNvSpPr>
          <p:nvPr/>
        </p:nvSpPr>
        <p:spPr bwMode="auto">
          <a:xfrm>
            <a:off x="4808523" y="1025772"/>
            <a:ext cx="2684165" cy="847318"/>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lgn="r"/>
            <a:r>
              <a:rPr lang="en-US" sz="2400" i="1" dirty="0" smtClean="0">
                <a:latin typeface="Arial Narrow" pitchFamily="34" charset="0"/>
              </a:rPr>
              <a:t>Brett Smith</a:t>
            </a:r>
            <a:br>
              <a:rPr lang="en-US" sz="2400" i="1" dirty="0" smtClean="0">
                <a:latin typeface="Arial Narrow" pitchFamily="34" charset="0"/>
              </a:rPr>
            </a:br>
            <a:r>
              <a:rPr lang="en-US" sz="2000" dirty="0" smtClean="0">
                <a:latin typeface="Arial Narrow" pitchFamily="34" charset="0"/>
              </a:rPr>
              <a:t>MSSE 43, 2155-60, 2011</a:t>
            </a:r>
            <a:endParaRPr lang="en-US" sz="2400" dirty="0" smtClean="0">
              <a:latin typeface="Arial Narrow"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754" y="189346"/>
            <a:ext cx="1370566" cy="15834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72" y="189347"/>
            <a:ext cx="2556006" cy="15063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947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2227">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91440" y="44624"/>
            <a:ext cx="8965376" cy="67312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2227" name="Rectangle 3"/>
          <p:cNvSpPr>
            <a:spLocks noGrp="1" noChangeArrowheads="1"/>
          </p:cNvSpPr>
          <p:nvPr>
            <p:ph type="body" idx="1"/>
          </p:nvPr>
        </p:nvSpPr>
        <p:spPr>
          <a:xfrm>
            <a:off x="81280" y="116632"/>
            <a:ext cx="9022080" cy="6577920"/>
          </a:xfrm>
          <a:noFill/>
        </p:spPr>
        <p:txBody>
          <a:bodyPr/>
          <a:lstStyle/>
          <a:p>
            <a:r>
              <a:rPr lang="en-NZ" dirty="0" smtClean="0"/>
              <a:t>(Random effects to account for variation in…)</a:t>
            </a:r>
          </a:p>
          <a:p>
            <a:pPr lvl="1"/>
            <a:r>
              <a:rPr lang="en-US" dirty="0" smtClean="0"/>
              <a:t>times between the finals (A, B, C,…) within a competition, assumed due to </a:t>
            </a:r>
            <a:r>
              <a:rPr lang="en-US" b="1" dirty="0" smtClean="0"/>
              <a:t>transient</a:t>
            </a:r>
            <a:r>
              <a:rPr lang="en-US" dirty="0" smtClean="0"/>
              <a:t> differences in </a:t>
            </a:r>
            <a:r>
              <a:rPr lang="en-US" dirty="0" err="1" smtClean="0"/>
              <a:t>environmentals</a:t>
            </a:r>
            <a:r>
              <a:rPr lang="en-US" dirty="0"/>
              <a:t>;</a:t>
            </a:r>
            <a:endParaRPr lang="en-US" dirty="0" smtClean="0"/>
          </a:p>
          <a:p>
            <a:pPr lvl="1"/>
            <a:r>
              <a:rPr lang="en-US" dirty="0" smtClean="0"/>
              <a:t>times between venues</a:t>
            </a:r>
            <a:r>
              <a:rPr lang="en-US" dirty="0"/>
              <a:t>, assumed due to </a:t>
            </a:r>
            <a:r>
              <a:rPr lang="en-US" b="1" dirty="0" smtClean="0"/>
              <a:t>consistent</a:t>
            </a:r>
            <a:r>
              <a:rPr lang="en-US" dirty="0" smtClean="0"/>
              <a:t> </a:t>
            </a:r>
            <a:r>
              <a:rPr lang="en-US" dirty="0" err="1" smtClean="0"/>
              <a:t>environmentals</a:t>
            </a:r>
            <a:r>
              <a:rPr lang="en-US" dirty="0"/>
              <a:t>;</a:t>
            </a:r>
            <a:endParaRPr lang="en-US" b="1" dirty="0"/>
          </a:p>
          <a:p>
            <a:pPr lvl="1"/>
            <a:r>
              <a:rPr lang="en-US" dirty="0" smtClean="0"/>
              <a:t>each boat's time from one final to the next within each year (the residuals).</a:t>
            </a:r>
          </a:p>
          <a:p>
            <a:pPr lvl="2"/>
            <a:r>
              <a:rPr lang="en-US" dirty="0" smtClean="0"/>
              <a:t>Different residual SD </a:t>
            </a:r>
            <a:r>
              <a:rPr lang="en-US" dirty="0"/>
              <a:t>were </a:t>
            </a:r>
            <a:r>
              <a:rPr lang="en-US" dirty="0" smtClean="0"/>
              <a:t>estimated for </a:t>
            </a:r>
            <a:r>
              <a:rPr lang="en-US" dirty="0"/>
              <a:t>the A finals and the other </a:t>
            </a:r>
            <a:r>
              <a:rPr lang="en-US" dirty="0" smtClean="0"/>
              <a:t>finals.</a:t>
            </a:r>
          </a:p>
          <a:p>
            <a:pPr lvl="2"/>
            <a:r>
              <a:rPr lang="en-US" dirty="0" smtClean="0"/>
              <a:t>The residual SD for the A finals was used to get magnitude thresholds.</a:t>
            </a:r>
            <a:endParaRPr lang="en-US" dirty="0"/>
          </a:p>
          <a:p>
            <a:pPr marL="0" indent="0">
              <a:buNone/>
            </a:pPr>
            <a:r>
              <a:rPr lang="en-US" b="1" dirty="0" smtClean="0">
                <a:solidFill>
                  <a:srgbClr val="800080"/>
                </a:solidFill>
              </a:rPr>
              <a:t>Results</a:t>
            </a:r>
            <a:endParaRPr lang="en-US" b="1" dirty="0">
              <a:solidFill>
                <a:srgbClr val="800080"/>
              </a:solidFill>
            </a:endParaRPr>
          </a:p>
          <a:p>
            <a:r>
              <a:rPr lang="en-US" dirty="0" smtClean="0"/>
              <a:t>CV for the residuals in A finals were 0.9% (crewed boats) through 1.1% (single sculls).</a:t>
            </a:r>
          </a:p>
          <a:p>
            <a:pPr lvl="1"/>
            <a:r>
              <a:rPr lang="en-US" dirty="0" smtClean="0"/>
              <a:t>So thresholds for small, moderate, large,... are ~0.3, 0.9, 1.6, 2.5, 4.0 %.</a:t>
            </a:r>
          </a:p>
          <a:p>
            <a:pPr lvl="1"/>
            <a:r>
              <a:rPr lang="en-US" dirty="0" smtClean="0"/>
              <a:t>Variability and thresholds for mean power are 3x more, because power = k.speed</a:t>
            </a:r>
            <a:r>
              <a:rPr lang="en-US" baseline="30000" dirty="0" smtClean="0"/>
              <a:t>3</a:t>
            </a:r>
            <a:r>
              <a:rPr lang="en-US" dirty="0" smtClean="0"/>
              <a:t>. </a:t>
            </a:r>
            <a:r>
              <a:rPr lang="en-US" dirty="0"/>
              <a:t>S</a:t>
            </a:r>
            <a:r>
              <a:rPr lang="en-US" dirty="0" smtClean="0"/>
              <a:t>o rowing is less reliable than running, where power = </a:t>
            </a:r>
            <a:r>
              <a:rPr lang="en-US" dirty="0" err="1" smtClean="0"/>
              <a:t>k.speed</a:t>
            </a:r>
            <a:r>
              <a:rPr lang="en-US" dirty="0" smtClean="0"/>
              <a:t>.</a:t>
            </a:r>
          </a:p>
          <a:p>
            <a:r>
              <a:rPr lang="en-US" dirty="0" smtClean="0"/>
              <a:t>Transient and consistent effects of environment were CV of ~3%.</a:t>
            </a:r>
          </a:p>
          <a:p>
            <a:pPr lvl="1"/>
            <a:r>
              <a:rPr lang="en-US" dirty="0" smtClean="0"/>
              <a:t>These have to be </a:t>
            </a:r>
            <a:r>
              <a:rPr lang="en-US" b="1" dirty="0" smtClean="0"/>
              <a:t>doubled</a:t>
            </a:r>
            <a:r>
              <a:rPr lang="en-US" dirty="0" smtClean="0"/>
              <a:t> before interpreting magnitude: extremely large.</a:t>
            </a:r>
          </a:p>
          <a:p>
            <a:r>
              <a:rPr lang="en-US" b="1" dirty="0" smtClean="0"/>
              <a:t>Conclusion</a:t>
            </a:r>
            <a:r>
              <a:rPr lang="en-US" dirty="0" smtClean="0"/>
              <a:t>: to monitor on-water training performance times, you will have to measure and model </a:t>
            </a:r>
            <a:r>
              <a:rPr lang="en-US" dirty="0" err="1" smtClean="0"/>
              <a:t>environmentals</a:t>
            </a:r>
            <a:r>
              <a:rPr lang="en-US" dirty="0" smtClean="0"/>
              <a:t>.</a:t>
            </a:r>
          </a:p>
        </p:txBody>
      </p:sp>
    </p:spTree>
    <p:extLst>
      <p:ext uri="{BB962C8B-B14F-4D97-AF65-F5344CB8AC3E}">
        <p14:creationId xmlns:p14="http://schemas.microsoft.com/office/powerpoint/2010/main" val="351294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2227">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22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504" y="116632"/>
            <a:ext cx="8928992" cy="66247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5" name="AutoShape 2"/>
          <p:cNvSpPr>
            <a:spLocks noGrp="1" noChangeArrowheads="1"/>
          </p:cNvSpPr>
          <p:nvPr>
            <p:ph type="title"/>
          </p:nvPr>
        </p:nvSpPr>
        <p:spPr>
          <a:xfrm>
            <a:off x="681761" y="188640"/>
            <a:ext cx="6864092" cy="593725"/>
          </a:xfrm>
        </p:spPr>
        <p:txBody>
          <a:bodyPr anchor="t" anchorCtr="0"/>
          <a:lstStyle/>
          <a:p>
            <a:r>
              <a:rPr lang="en-US" sz="2800" dirty="0"/>
              <a:t>Variability and predictability </a:t>
            </a:r>
            <a:r>
              <a:rPr lang="en-US" sz="2800" dirty="0" smtClean="0"/>
              <a:t/>
            </a:r>
            <a:br>
              <a:rPr lang="en-US" sz="2800" dirty="0" smtClean="0"/>
            </a:br>
            <a:r>
              <a:rPr lang="en-US" sz="2800" dirty="0" smtClean="0"/>
              <a:t>of performance times of</a:t>
            </a:r>
            <a:br>
              <a:rPr lang="en-US" sz="2800" dirty="0" smtClean="0"/>
            </a:br>
            <a:r>
              <a:rPr lang="en-US" sz="2800" dirty="0" smtClean="0"/>
              <a:t>elite </a:t>
            </a:r>
            <a:r>
              <a:rPr lang="en-US" sz="2800" dirty="0"/>
              <a:t>cross-country skiers</a:t>
            </a:r>
            <a:endParaRPr lang="en-US" sz="3000" dirty="0" smtClean="0">
              <a:latin typeface="Arial Narrow" pitchFamily="34" charset="0"/>
            </a:endParaRPr>
          </a:p>
        </p:txBody>
      </p:sp>
      <p:sp>
        <p:nvSpPr>
          <p:cNvPr id="52227" name="Rectangle 3"/>
          <p:cNvSpPr>
            <a:spLocks noGrp="1" noChangeArrowheads="1"/>
          </p:cNvSpPr>
          <p:nvPr>
            <p:ph type="body" idx="1"/>
          </p:nvPr>
        </p:nvSpPr>
        <p:spPr>
          <a:xfrm>
            <a:off x="179511" y="1815930"/>
            <a:ext cx="8761093" cy="4853430"/>
          </a:xfrm>
        </p:spPr>
        <p:txBody>
          <a:bodyPr/>
          <a:lstStyle/>
          <a:p>
            <a:pPr marL="0" indent="0">
              <a:buNone/>
            </a:pPr>
            <a:r>
              <a:rPr lang="en-NZ" b="1" dirty="0" smtClean="0">
                <a:solidFill>
                  <a:srgbClr val="800080"/>
                </a:solidFill>
              </a:rPr>
              <a:t>Data</a:t>
            </a:r>
          </a:p>
          <a:p>
            <a:r>
              <a:rPr lang="en-US" dirty="0" smtClean="0"/>
              <a:t>Performance times in </a:t>
            </a:r>
            <a:r>
              <a:rPr lang="en-US" dirty="0"/>
              <a:t>classical and free styles of women’s and men’s distance and sprint </a:t>
            </a:r>
            <a:r>
              <a:rPr lang="en-US" dirty="0" smtClean="0"/>
              <a:t>internationals, </a:t>
            </a:r>
            <a:r>
              <a:rPr lang="en-US" dirty="0"/>
              <a:t>each with </a:t>
            </a:r>
            <a:r>
              <a:rPr lang="en-US" dirty="0" smtClean="0"/>
              <a:t>410-569 </a:t>
            </a:r>
            <a:r>
              <a:rPr lang="en-US" dirty="0"/>
              <a:t>athletes </a:t>
            </a:r>
            <a:r>
              <a:rPr lang="en-US" dirty="0" smtClean="0"/>
              <a:t>in </a:t>
            </a:r>
            <a:r>
              <a:rPr lang="en-US" dirty="0"/>
              <a:t>1-44 races at 15-25 venues 2002-2011 (from fis-ski.com).</a:t>
            </a:r>
            <a:endParaRPr lang="en-US" dirty="0" smtClean="0"/>
          </a:p>
          <a:p>
            <a:pPr marL="0" indent="0">
              <a:buNone/>
            </a:pPr>
            <a:r>
              <a:rPr lang="en-NZ" b="1" dirty="0" smtClean="0">
                <a:solidFill>
                  <a:srgbClr val="800080"/>
                </a:solidFill>
              </a:rPr>
              <a:t>Analysis</a:t>
            </a:r>
            <a:endParaRPr lang="en-NZ" dirty="0" smtClean="0"/>
          </a:p>
          <a:p>
            <a:r>
              <a:rPr lang="en-NZ" dirty="0" smtClean="0"/>
              <a:t>Similar to the analysis of rowing.</a:t>
            </a:r>
          </a:p>
          <a:p>
            <a:r>
              <a:rPr lang="en-NZ" dirty="0" smtClean="0"/>
              <a:t>Separate analyses for each type of race for annual top-10 skiers.</a:t>
            </a:r>
          </a:p>
          <a:p>
            <a:r>
              <a:rPr lang="en-NZ" dirty="0" smtClean="0"/>
              <a:t>Fixed </a:t>
            </a:r>
            <a:r>
              <a:rPr lang="en-NZ" dirty="0"/>
              <a:t>effects to estimate mean times for…</a:t>
            </a:r>
            <a:endParaRPr lang="en-NZ" dirty="0" smtClean="0"/>
          </a:p>
          <a:p>
            <a:pPr lvl="1"/>
            <a:r>
              <a:rPr lang="en-NZ" dirty="0"/>
              <a:t>s</a:t>
            </a:r>
            <a:r>
              <a:rPr lang="en-NZ" dirty="0" smtClean="0"/>
              <a:t>now conditions (6 types);</a:t>
            </a:r>
          </a:p>
          <a:p>
            <a:pPr lvl="1"/>
            <a:r>
              <a:rPr lang="en-NZ" dirty="0"/>
              <a:t>a</a:t>
            </a:r>
            <a:r>
              <a:rPr lang="en-NZ" dirty="0" smtClean="0"/>
              <a:t>ltitude (below or above 1200 m);</a:t>
            </a:r>
          </a:p>
          <a:p>
            <a:pPr lvl="1"/>
            <a:r>
              <a:rPr lang="en-NZ" dirty="0" smtClean="0"/>
              <a:t>different race distances (simple numeric) to adjust for different course lengths.</a:t>
            </a:r>
            <a:endParaRPr lang="en-US" dirty="0" smtClean="0"/>
          </a:p>
        </p:txBody>
      </p:sp>
      <p:sp>
        <p:nvSpPr>
          <p:cNvPr id="7" name="AutoShape 2"/>
          <p:cNvSpPr txBox="1">
            <a:spLocks noChangeArrowheads="1"/>
          </p:cNvSpPr>
          <p:nvPr/>
        </p:nvSpPr>
        <p:spPr bwMode="auto">
          <a:xfrm>
            <a:off x="4858225" y="1357546"/>
            <a:ext cx="2684165" cy="847318"/>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lgn="r"/>
            <a:r>
              <a:rPr lang="en-US" sz="2400" i="1" dirty="0" smtClean="0">
                <a:latin typeface="Arial Narrow" pitchFamily="34" charset="0"/>
              </a:rPr>
              <a:t>Matt Spencer</a:t>
            </a:r>
            <a:br>
              <a:rPr lang="en-US" sz="2400" i="1" dirty="0" smtClean="0">
                <a:latin typeface="Arial Narrow" pitchFamily="34" charset="0"/>
              </a:rPr>
            </a:br>
            <a:r>
              <a:rPr lang="en-US" sz="2000" dirty="0" smtClean="0">
                <a:latin typeface="Arial Narrow" pitchFamily="34" charset="0"/>
              </a:rPr>
              <a:t>IJSPP (in press)</a:t>
            </a:r>
            <a:endParaRPr lang="en-US" sz="2400" dirty="0" smtClean="0">
              <a:latin typeface="Arial Narrow"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391" y="203796"/>
            <a:ext cx="1398214" cy="18244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87" y="179756"/>
            <a:ext cx="3083815" cy="15156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84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71120" y="44623"/>
            <a:ext cx="8995856" cy="6408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227" name="Rectangle 3"/>
          <p:cNvSpPr>
            <a:spLocks noGrp="1" noChangeArrowheads="1"/>
          </p:cNvSpPr>
          <p:nvPr>
            <p:ph type="body" idx="1"/>
          </p:nvPr>
        </p:nvSpPr>
        <p:spPr>
          <a:xfrm>
            <a:off x="65976" y="116632"/>
            <a:ext cx="8935784" cy="6336704"/>
          </a:xfrm>
          <a:noFill/>
        </p:spPr>
        <p:txBody>
          <a:bodyPr/>
          <a:lstStyle/>
          <a:p>
            <a:r>
              <a:rPr lang="en-NZ" dirty="0"/>
              <a:t>Random effects to account for variation in</a:t>
            </a:r>
            <a:r>
              <a:rPr lang="en-NZ" dirty="0" smtClean="0"/>
              <a:t>… </a:t>
            </a:r>
          </a:p>
          <a:p>
            <a:pPr lvl="1"/>
            <a:r>
              <a:rPr lang="en-US" dirty="0"/>
              <a:t>times between </a:t>
            </a:r>
            <a:r>
              <a:rPr lang="en-US" dirty="0" smtClean="0"/>
              <a:t>skiers overall </a:t>
            </a:r>
            <a:r>
              <a:rPr lang="en-US" dirty="0"/>
              <a:t>and within </a:t>
            </a:r>
            <a:r>
              <a:rPr lang="en-US" dirty="0" smtClean="0"/>
              <a:t>each skier between </a:t>
            </a:r>
            <a:r>
              <a:rPr lang="en-US" dirty="0"/>
              <a:t>years;</a:t>
            </a:r>
            <a:endParaRPr lang="en-NZ" dirty="0"/>
          </a:p>
          <a:p>
            <a:pPr lvl="1"/>
            <a:r>
              <a:rPr lang="en-US" dirty="0" smtClean="0"/>
              <a:t>times between races, assumed due to differences </a:t>
            </a:r>
            <a:r>
              <a:rPr lang="en-US" dirty="0"/>
              <a:t>in </a:t>
            </a:r>
            <a:r>
              <a:rPr lang="en-US" dirty="0" smtClean="0"/>
              <a:t>terrain and </a:t>
            </a:r>
            <a:r>
              <a:rPr lang="en-US" dirty="0" err="1" smtClean="0"/>
              <a:t>environmentals</a:t>
            </a:r>
            <a:r>
              <a:rPr lang="en-US" dirty="0" smtClean="0"/>
              <a:t> not associated with snow conditions;</a:t>
            </a:r>
          </a:p>
          <a:p>
            <a:pPr lvl="1"/>
            <a:r>
              <a:rPr lang="en-US" dirty="0"/>
              <a:t>each </a:t>
            </a:r>
            <a:r>
              <a:rPr lang="en-US" dirty="0" smtClean="0"/>
              <a:t>skier's time </a:t>
            </a:r>
            <a:r>
              <a:rPr lang="en-US" dirty="0"/>
              <a:t>from one </a:t>
            </a:r>
            <a:r>
              <a:rPr lang="en-US" dirty="0" smtClean="0"/>
              <a:t>race to </a:t>
            </a:r>
            <a:r>
              <a:rPr lang="en-US" dirty="0"/>
              <a:t>the next within </a:t>
            </a:r>
            <a:r>
              <a:rPr lang="en-US" dirty="0" smtClean="0"/>
              <a:t>each year</a:t>
            </a:r>
            <a:r>
              <a:rPr lang="en-US" sz="2300" dirty="0" smtClean="0"/>
              <a:t> </a:t>
            </a:r>
            <a:r>
              <a:rPr lang="en-US" sz="2300" dirty="0"/>
              <a:t>(the residuals)</a:t>
            </a:r>
            <a:r>
              <a:rPr lang="en-US" dirty="0"/>
              <a:t>.</a:t>
            </a:r>
          </a:p>
          <a:p>
            <a:pPr marL="0" indent="0">
              <a:buNone/>
            </a:pPr>
            <a:r>
              <a:rPr lang="en-US" b="1" dirty="0" smtClean="0">
                <a:solidFill>
                  <a:srgbClr val="800080"/>
                </a:solidFill>
              </a:rPr>
              <a:t>Results</a:t>
            </a:r>
            <a:endParaRPr lang="en-US" b="1" dirty="0">
              <a:solidFill>
                <a:srgbClr val="800080"/>
              </a:solidFill>
            </a:endParaRPr>
          </a:p>
          <a:p>
            <a:pPr>
              <a:spcBef>
                <a:spcPts val="0"/>
              </a:spcBef>
            </a:pPr>
            <a:r>
              <a:rPr lang="en-US" dirty="0"/>
              <a:t>CV for the residuals </a:t>
            </a:r>
            <a:r>
              <a:rPr lang="en-US" dirty="0" smtClean="0"/>
              <a:t>of the top 10 </a:t>
            </a:r>
            <a:r>
              <a:rPr lang="en-US" dirty="0"/>
              <a:t>were </a:t>
            </a:r>
            <a:r>
              <a:rPr lang="en-US" dirty="0" smtClean="0"/>
              <a:t>1.1-1.4%.</a:t>
            </a:r>
          </a:p>
          <a:p>
            <a:pPr lvl="1">
              <a:spcBef>
                <a:spcPts val="0"/>
              </a:spcBef>
            </a:pPr>
            <a:r>
              <a:rPr lang="en-US" dirty="0"/>
              <a:t>S</a:t>
            </a:r>
            <a:r>
              <a:rPr lang="en-US" dirty="0" smtClean="0"/>
              <a:t>imilar to rowers. But here power = </a:t>
            </a:r>
            <a:r>
              <a:rPr lang="en-US" dirty="0" err="1" smtClean="0"/>
              <a:t>k.speed</a:t>
            </a:r>
            <a:r>
              <a:rPr lang="en-US" dirty="0" smtClean="0"/>
              <a:t>, so skiers are more reliable than rowers and almost as good as runners.</a:t>
            </a:r>
          </a:p>
          <a:p>
            <a:pPr lvl="1"/>
            <a:r>
              <a:rPr lang="en-US" dirty="0" smtClean="0"/>
              <a:t>Thresholds for small, moderate, large etc. are ~0.4%, 1.2%, 1.9%...</a:t>
            </a:r>
          </a:p>
          <a:p>
            <a:r>
              <a:rPr lang="en-US" dirty="0" smtClean="0"/>
              <a:t>Effect of race distance in all events ~1 %/% (% time per % distance).</a:t>
            </a:r>
          </a:p>
          <a:p>
            <a:r>
              <a:rPr lang="en-US" dirty="0" smtClean="0"/>
              <a:t>Huge variability in performance due to terrain: CV of 4-10%.</a:t>
            </a:r>
          </a:p>
          <a:p>
            <a:r>
              <a:rPr lang="en-US" dirty="0" smtClean="0"/>
              <a:t>Effects of snow and altitude (~2%) were mostly unclear, probably because of the variability due to terrain.</a:t>
            </a:r>
          </a:p>
          <a:p>
            <a:r>
              <a:rPr lang="en-US" b="1" dirty="0" smtClean="0"/>
              <a:t>Conclusion</a:t>
            </a:r>
            <a:r>
              <a:rPr lang="en-US" dirty="0" smtClean="0"/>
              <a:t>: adjustment for </a:t>
            </a:r>
            <a:r>
              <a:rPr lang="en-US" dirty="0" err="1" smtClean="0"/>
              <a:t>environmentals</a:t>
            </a:r>
            <a:r>
              <a:rPr lang="en-US" dirty="0" smtClean="0"/>
              <a:t> revealed highly reliable athletes in this sport. </a:t>
            </a:r>
          </a:p>
        </p:txBody>
      </p:sp>
    </p:spTree>
    <p:extLst>
      <p:ext uri="{BB962C8B-B14F-4D97-AF65-F5344CB8AC3E}">
        <p14:creationId xmlns:p14="http://schemas.microsoft.com/office/powerpoint/2010/main" val="1563255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22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504" y="44623"/>
            <a:ext cx="8928992" cy="6726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5" name="AutoShape 2"/>
          <p:cNvSpPr>
            <a:spLocks noGrp="1" noChangeArrowheads="1"/>
          </p:cNvSpPr>
          <p:nvPr>
            <p:ph type="title"/>
          </p:nvPr>
        </p:nvSpPr>
        <p:spPr>
          <a:xfrm>
            <a:off x="669435" y="249544"/>
            <a:ext cx="6864092" cy="593725"/>
          </a:xfrm>
        </p:spPr>
        <p:txBody>
          <a:bodyPr anchor="t" anchorCtr="0"/>
          <a:lstStyle/>
          <a:p>
            <a:r>
              <a:rPr lang="en-NZ" sz="2800" dirty="0" smtClean="0"/>
              <a:t>Goal-Kicking Performance in </a:t>
            </a:r>
            <a:br>
              <a:rPr lang="en-NZ" sz="2800" dirty="0" smtClean="0"/>
            </a:br>
            <a:r>
              <a:rPr lang="en-NZ" sz="2800" dirty="0" smtClean="0"/>
              <a:t>International Rugby </a:t>
            </a:r>
            <a:r>
              <a:rPr lang="en-NZ" sz="2800" dirty="0"/>
              <a:t>Union </a:t>
            </a:r>
            <a:r>
              <a:rPr lang="en-NZ" sz="2800" dirty="0" smtClean="0"/>
              <a:t/>
            </a:r>
            <a:br>
              <a:rPr lang="en-NZ" sz="2800" dirty="0" smtClean="0"/>
            </a:br>
            <a:endParaRPr lang="en-US" sz="2800" dirty="0"/>
          </a:p>
        </p:txBody>
      </p:sp>
      <p:sp>
        <p:nvSpPr>
          <p:cNvPr id="52227" name="Rectangle 3"/>
          <p:cNvSpPr>
            <a:spLocks noGrp="1" noChangeArrowheads="1"/>
          </p:cNvSpPr>
          <p:nvPr>
            <p:ph type="body" idx="1"/>
          </p:nvPr>
        </p:nvSpPr>
        <p:spPr>
          <a:xfrm>
            <a:off x="144379" y="1973743"/>
            <a:ext cx="8855242" cy="4623609"/>
          </a:xfrm>
        </p:spPr>
        <p:txBody>
          <a:bodyPr/>
          <a:lstStyle/>
          <a:p>
            <a:pPr marL="0" indent="0">
              <a:buNone/>
            </a:pPr>
            <a:r>
              <a:rPr lang="en-NZ" b="1" dirty="0" smtClean="0">
                <a:solidFill>
                  <a:srgbClr val="800080"/>
                </a:solidFill>
              </a:rPr>
              <a:t>Data</a:t>
            </a:r>
          </a:p>
          <a:p>
            <a:r>
              <a:rPr lang="en-NZ" dirty="0" smtClean="0"/>
              <a:t>6769 attempts by 101 kickers in </a:t>
            </a:r>
            <a:r>
              <a:rPr lang="en-NZ" dirty="0"/>
              <a:t>582 international </a:t>
            </a:r>
            <a:r>
              <a:rPr lang="en-NZ" dirty="0" smtClean="0"/>
              <a:t>matches 2002-2011</a:t>
            </a:r>
            <a:endParaRPr lang="en-US" dirty="0" smtClean="0"/>
          </a:p>
          <a:p>
            <a:pPr marL="0" indent="0">
              <a:buNone/>
            </a:pPr>
            <a:r>
              <a:rPr lang="en-NZ" b="1" dirty="0" smtClean="0">
                <a:solidFill>
                  <a:srgbClr val="800080"/>
                </a:solidFill>
              </a:rPr>
              <a:t>Analysis</a:t>
            </a:r>
            <a:endParaRPr lang="en-NZ" dirty="0" smtClean="0"/>
          </a:p>
          <a:p>
            <a:r>
              <a:rPr lang="en-NZ" dirty="0" smtClean="0"/>
              <a:t>Dependent: success of the kick, </a:t>
            </a:r>
            <a:r>
              <a:rPr lang="en-NZ" dirty="0" err="1" smtClean="0"/>
              <a:t>modeled</a:t>
            </a:r>
            <a:r>
              <a:rPr lang="en-NZ" dirty="0" smtClean="0"/>
              <a:t> as the </a:t>
            </a:r>
            <a:r>
              <a:rPr lang="en-NZ" b="1" dirty="0" smtClean="0"/>
              <a:t>log of the odds</a:t>
            </a:r>
            <a:r>
              <a:rPr lang="en-NZ" dirty="0" smtClean="0"/>
              <a:t> in a logistic regression with a general</a:t>
            </a:r>
            <a:r>
              <a:rPr lang="en-NZ" b="1" i="1" dirty="0" smtClean="0"/>
              <a:t>ized</a:t>
            </a:r>
            <a:r>
              <a:rPr lang="en-NZ" dirty="0" smtClean="0"/>
              <a:t> linear mixed model.</a:t>
            </a:r>
          </a:p>
          <a:p>
            <a:pPr lvl="1"/>
            <a:r>
              <a:rPr lang="en-NZ" dirty="0" smtClean="0"/>
              <a:t>Effects and SD are estimated as </a:t>
            </a:r>
            <a:r>
              <a:rPr lang="en-NZ" b="1" dirty="0" smtClean="0"/>
              <a:t>odds ratios</a:t>
            </a:r>
            <a:r>
              <a:rPr lang="en-NZ" dirty="0" smtClean="0"/>
              <a:t> and converted to </a:t>
            </a:r>
            <a:r>
              <a:rPr lang="en-NZ" dirty="0" err="1" smtClean="0"/>
              <a:t>percent</a:t>
            </a:r>
            <a:r>
              <a:rPr lang="en-NZ" dirty="0" smtClean="0"/>
              <a:t> rates evaluated at the mean success rate to interpret magnitudes.</a:t>
            </a:r>
          </a:p>
          <a:p>
            <a:pPr lvl="1"/>
            <a:r>
              <a:rPr lang="en-NZ" b="1" dirty="0"/>
              <a:t>Key performance indicators</a:t>
            </a:r>
            <a:r>
              <a:rPr lang="en-NZ" dirty="0"/>
              <a:t> represented by a count of actions </a:t>
            </a:r>
            <a:r>
              <a:rPr lang="en-NZ" dirty="0" smtClean="0"/>
              <a:t>can be </a:t>
            </a:r>
            <a:r>
              <a:rPr lang="en-NZ" dirty="0" err="1" smtClean="0"/>
              <a:t>modeled</a:t>
            </a:r>
            <a:r>
              <a:rPr lang="en-NZ" dirty="0" smtClean="0"/>
              <a:t> </a:t>
            </a:r>
            <a:r>
              <a:rPr lang="en-NZ" dirty="0"/>
              <a:t>as the </a:t>
            </a:r>
            <a:r>
              <a:rPr lang="en-NZ" b="1" dirty="0"/>
              <a:t>log of the count </a:t>
            </a:r>
            <a:r>
              <a:rPr lang="en-NZ" dirty="0"/>
              <a:t>in a </a:t>
            </a:r>
            <a:r>
              <a:rPr lang="en-NZ" b="1" dirty="0"/>
              <a:t>Poisson regression</a:t>
            </a:r>
            <a:r>
              <a:rPr lang="en-NZ" dirty="0" smtClean="0"/>
              <a:t>.</a:t>
            </a:r>
          </a:p>
          <a:p>
            <a:pPr lvl="2"/>
            <a:r>
              <a:rPr lang="en-NZ" dirty="0" smtClean="0"/>
              <a:t>Effects and SD are estimated as </a:t>
            </a:r>
            <a:r>
              <a:rPr lang="en-NZ" b="1" dirty="0" smtClean="0"/>
              <a:t>count ratios</a:t>
            </a:r>
            <a:r>
              <a:rPr lang="en-NZ" dirty="0" smtClean="0"/>
              <a:t> and expressed as</a:t>
            </a:r>
            <a:r>
              <a:rPr lang="en-NZ" b="1" dirty="0" smtClean="0"/>
              <a:t> </a:t>
            </a:r>
            <a:r>
              <a:rPr lang="en-NZ" b="1" dirty="0" err="1" smtClean="0"/>
              <a:t>percents</a:t>
            </a:r>
            <a:r>
              <a:rPr lang="en-NZ" dirty="0" smtClean="0"/>
              <a:t>. </a:t>
            </a:r>
          </a:p>
          <a:p>
            <a:r>
              <a:rPr lang="en-US" dirty="0"/>
              <a:t>Thresholds for small, </a:t>
            </a:r>
            <a:r>
              <a:rPr lang="en-US" dirty="0" smtClean="0"/>
              <a:t>moderate, large, and very large success ratios are 1.11, 1.43, 2.0, 3.3, 10 and their inverses 0.9, 0.7, 0.5, 0.3, 0.1.</a:t>
            </a:r>
            <a:endParaRPr lang="en-US" sz="2200" dirty="0"/>
          </a:p>
          <a:p>
            <a:endParaRPr lang="en-NZ" dirty="0"/>
          </a:p>
          <a:p>
            <a:pPr lvl="1"/>
            <a:endParaRPr lang="en-NZ" dirty="0" smtClean="0"/>
          </a:p>
        </p:txBody>
      </p:sp>
      <p:sp>
        <p:nvSpPr>
          <p:cNvPr id="7" name="AutoShape 2"/>
          <p:cNvSpPr txBox="1">
            <a:spLocks noChangeArrowheads="1"/>
          </p:cNvSpPr>
          <p:nvPr/>
        </p:nvSpPr>
        <p:spPr bwMode="auto">
          <a:xfrm>
            <a:off x="4845899" y="1277777"/>
            <a:ext cx="2684165" cy="847318"/>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lgn="r"/>
            <a:r>
              <a:rPr lang="en-US" sz="2400" i="1" dirty="0" smtClean="0">
                <a:latin typeface="Arial Narrow" pitchFamily="34" charset="0"/>
              </a:rPr>
              <a:t>Ken </a:t>
            </a:r>
            <a:r>
              <a:rPr lang="en-US" sz="2400" i="1" dirty="0" err="1" smtClean="0">
                <a:latin typeface="Arial Narrow" pitchFamily="34" charset="0"/>
              </a:rPr>
              <a:t>Quarrie</a:t>
            </a:r>
            <a:r>
              <a:rPr lang="en-US" sz="2400" i="1" dirty="0" smtClean="0">
                <a:latin typeface="Arial Narrow" pitchFamily="34" charset="0"/>
              </a:rPr>
              <a:t/>
            </a:r>
            <a:br>
              <a:rPr lang="en-US" sz="2400" i="1" dirty="0" smtClean="0">
                <a:latin typeface="Arial Narrow" pitchFamily="34" charset="0"/>
              </a:rPr>
            </a:br>
            <a:r>
              <a:rPr lang="en-US" sz="2000" dirty="0" smtClean="0">
                <a:latin typeface="Arial Narrow" pitchFamily="34" charset="0"/>
              </a:rPr>
              <a:t>submitted</a:t>
            </a:r>
            <a:endParaRPr lang="en-US" sz="2400" dirty="0" smtClean="0">
              <a:latin typeface="Arial Narrow"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794"/>
          <a:stretch/>
        </p:blipFill>
        <p:spPr bwMode="auto">
          <a:xfrm>
            <a:off x="7530064" y="130898"/>
            <a:ext cx="1420291" cy="193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07749"/>
            <a:ext cx="2440303" cy="182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667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2227">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504" y="188640"/>
            <a:ext cx="8928992" cy="6344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227" name="Rectangle 3"/>
          <p:cNvSpPr>
            <a:spLocks noGrp="1" noChangeArrowheads="1"/>
          </p:cNvSpPr>
          <p:nvPr>
            <p:ph type="body" idx="1"/>
          </p:nvPr>
        </p:nvSpPr>
        <p:spPr>
          <a:xfrm>
            <a:off x="107504" y="260648"/>
            <a:ext cx="8928992" cy="6192688"/>
          </a:xfrm>
          <a:noFill/>
        </p:spPr>
        <p:txBody>
          <a:bodyPr/>
          <a:lstStyle/>
          <a:p>
            <a:r>
              <a:rPr lang="en-NZ" dirty="0"/>
              <a:t>Fixed effects to estimate mean </a:t>
            </a:r>
            <a:r>
              <a:rPr lang="en-NZ" dirty="0" smtClean="0"/>
              <a:t>success rate for… </a:t>
            </a:r>
            <a:endParaRPr lang="en-NZ" dirty="0"/>
          </a:p>
          <a:p>
            <a:pPr lvl="1"/>
            <a:r>
              <a:rPr lang="en-NZ" dirty="0" smtClean="0"/>
              <a:t>different kick distances (</a:t>
            </a:r>
            <a:r>
              <a:rPr lang="en-NZ" dirty="0" err="1" smtClean="0"/>
              <a:t>modeled</a:t>
            </a:r>
            <a:r>
              <a:rPr lang="en-NZ" dirty="0" smtClean="0"/>
              <a:t> as a simple linear effect);</a:t>
            </a:r>
          </a:p>
          <a:p>
            <a:pPr lvl="1"/>
            <a:r>
              <a:rPr lang="en-NZ" dirty="0" smtClean="0"/>
              <a:t>different </a:t>
            </a:r>
            <a:r>
              <a:rPr lang="en-NZ" dirty="0"/>
              <a:t>kick </a:t>
            </a:r>
            <a:r>
              <a:rPr lang="en-NZ" dirty="0" smtClean="0"/>
              <a:t>angles (simple linear);</a:t>
            </a:r>
            <a:endParaRPr lang="en-NZ" dirty="0"/>
          </a:p>
          <a:p>
            <a:pPr lvl="1"/>
            <a:r>
              <a:rPr lang="en-NZ" dirty="0"/>
              <a:t>differences in kick importance (a combination of points difference between the two teams and time remaining in the </a:t>
            </a:r>
            <a:r>
              <a:rPr lang="en-NZ" dirty="0" smtClean="0"/>
              <a:t>match; simple linear).</a:t>
            </a:r>
            <a:endParaRPr lang="en-US" dirty="0"/>
          </a:p>
          <a:p>
            <a:r>
              <a:rPr lang="en-NZ" dirty="0"/>
              <a:t>Random effects to account for variation in… </a:t>
            </a:r>
            <a:r>
              <a:rPr lang="en-NZ" dirty="0" smtClean="0"/>
              <a:t> </a:t>
            </a:r>
          </a:p>
          <a:p>
            <a:pPr lvl="1"/>
            <a:r>
              <a:rPr lang="en-NZ" dirty="0" smtClean="0"/>
              <a:t>each kicker's mean success rate</a:t>
            </a:r>
            <a:r>
              <a:rPr lang="en-NZ" dirty="0"/>
              <a:t>;</a:t>
            </a:r>
            <a:endParaRPr lang="en-NZ" dirty="0" smtClean="0"/>
          </a:p>
          <a:p>
            <a:pPr lvl="1"/>
            <a:r>
              <a:rPr lang="en-NZ" dirty="0" smtClean="0"/>
              <a:t>the effect of kick importance on each kicker's success rate</a:t>
            </a:r>
            <a:r>
              <a:rPr lang="en-NZ" dirty="0"/>
              <a:t>;</a:t>
            </a:r>
            <a:endParaRPr lang="en-NZ" dirty="0" smtClean="0"/>
          </a:p>
          <a:p>
            <a:pPr lvl="1"/>
            <a:r>
              <a:rPr lang="en-NZ" dirty="0" smtClean="0"/>
              <a:t>success rate between matches, assumed due to transient differences in </a:t>
            </a:r>
            <a:r>
              <a:rPr lang="en-NZ" dirty="0" err="1" smtClean="0"/>
              <a:t>environmentals</a:t>
            </a:r>
            <a:r>
              <a:rPr lang="en-NZ" dirty="0" smtClean="0"/>
              <a:t>;</a:t>
            </a:r>
          </a:p>
          <a:p>
            <a:pPr lvl="1"/>
            <a:r>
              <a:rPr lang="en-NZ" dirty="0" smtClean="0"/>
              <a:t>success rate between stadiums, assumed due to consistent differences in </a:t>
            </a:r>
            <a:r>
              <a:rPr lang="en-NZ" dirty="0" err="1" smtClean="0"/>
              <a:t>environmentals</a:t>
            </a:r>
            <a:r>
              <a:rPr lang="en-NZ" dirty="0" smtClean="0"/>
              <a:t>;</a:t>
            </a:r>
          </a:p>
          <a:p>
            <a:pPr lvl="1"/>
            <a:r>
              <a:rPr lang="en-US" dirty="0" smtClean="0"/>
              <a:t>Generalized linear modeling also includes </a:t>
            </a:r>
            <a:r>
              <a:rPr lang="en-US" dirty="0"/>
              <a:t>an over- or under-dispersion factor </a:t>
            </a:r>
            <a:r>
              <a:rPr lang="en-US" dirty="0" smtClean="0"/>
              <a:t>that allows for non-randomness of events.</a:t>
            </a:r>
          </a:p>
          <a:p>
            <a:pPr marL="0" indent="0">
              <a:buNone/>
            </a:pPr>
            <a:r>
              <a:rPr lang="en-US" b="1" dirty="0">
                <a:solidFill>
                  <a:srgbClr val="800080"/>
                </a:solidFill>
              </a:rPr>
              <a:t>Results</a:t>
            </a:r>
          </a:p>
          <a:p>
            <a:r>
              <a:rPr lang="en-US" dirty="0" smtClean="0"/>
              <a:t>[withheld until the manuscript is accepted for publication]</a:t>
            </a:r>
            <a:endParaRPr lang="en-US" dirty="0"/>
          </a:p>
        </p:txBody>
      </p:sp>
    </p:spTree>
    <p:extLst>
      <p:ext uri="{BB962C8B-B14F-4D97-AF65-F5344CB8AC3E}">
        <p14:creationId xmlns:p14="http://schemas.microsoft.com/office/powerpoint/2010/main" val="144608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2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504" y="44623"/>
            <a:ext cx="8928992" cy="676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227" name="Rectangle 3"/>
          <p:cNvSpPr>
            <a:spLocks noGrp="1" noChangeArrowheads="1"/>
          </p:cNvSpPr>
          <p:nvPr>
            <p:ph type="body" idx="1"/>
          </p:nvPr>
        </p:nvSpPr>
        <p:spPr>
          <a:xfrm>
            <a:off x="179512" y="44624"/>
            <a:ext cx="8784976" cy="6624736"/>
          </a:xfrm>
          <a:noFill/>
        </p:spPr>
        <p:txBody>
          <a:bodyPr/>
          <a:lstStyle/>
          <a:p>
            <a:endParaRPr lang="en-NZ" dirty="0" smtClean="0"/>
          </a:p>
          <a:p>
            <a:pPr lvl="1"/>
            <a:endParaRPr lang="en-NZ" dirty="0"/>
          </a:p>
          <a:p>
            <a:pPr lvl="1"/>
            <a:endParaRPr lang="en-NZ" dirty="0" smtClean="0"/>
          </a:p>
          <a:p>
            <a:pPr lvl="1"/>
            <a:endParaRPr lang="en-NZ" dirty="0"/>
          </a:p>
          <a:p>
            <a:pPr lvl="1"/>
            <a:endParaRPr lang="en-NZ" dirty="0" smtClean="0"/>
          </a:p>
          <a:p>
            <a:pPr lvl="1"/>
            <a:endParaRPr lang="en-NZ" dirty="0"/>
          </a:p>
          <a:p>
            <a:pPr lvl="1"/>
            <a:endParaRPr lang="en-NZ" dirty="0" smtClean="0"/>
          </a:p>
          <a:p>
            <a:pPr lvl="1"/>
            <a:endParaRPr lang="en-NZ" dirty="0"/>
          </a:p>
          <a:p>
            <a:pPr lvl="1"/>
            <a:endParaRPr lang="en-NZ" dirty="0" smtClean="0"/>
          </a:p>
          <a:p>
            <a:pPr lvl="1"/>
            <a:endParaRPr lang="en-NZ" dirty="0"/>
          </a:p>
          <a:p>
            <a:pPr lvl="1"/>
            <a:endParaRPr lang="en-NZ" dirty="0" smtClean="0"/>
          </a:p>
          <a:p>
            <a:pPr lvl="1"/>
            <a:endParaRPr lang="en-NZ" dirty="0"/>
          </a:p>
          <a:p>
            <a:pPr lvl="1"/>
            <a:endParaRPr lang="en-NZ" dirty="0" smtClean="0"/>
          </a:p>
          <a:p>
            <a:pPr lvl="1"/>
            <a:r>
              <a:rPr lang="en-NZ" dirty="0" smtClean="0"/>
              <a:t>Some </a:t>
            </a:r>
            <a:r>
              <a:rPr lang="en-NZ" dirty="0"/>
              <a:t>changes in ranking between raw and adjusted rates were </a:t>
            </a:r>
            <a:r>
              <a:rPr lang="en-NZ" dirty="0" smtClean="0"/>
              <a:t>large. Example: Francois </a:t>
            </a:r>
            <a:r>
              <a:rPr lang="en-NZ" dirty="0" err="1" smtClean="0"/>
              <a:t>Steyn</a:t>
            </a:r>
            <a:r>
              <a:rPr lang="en-NZ" dirty="0" smtClean="0"/>
              <a:t> moved from 84/101 to 4/101.</a:t>
            </a:r>
          </a:p>
          <a:p>
            <a:pPr lvl="1"/>
            <a:endParaRPr lang="en-NZ" dirty="0" smtClean="0"/>
          </a:p>
        </p:txBody>
      </p:sp>
    </p:spTree>
    <p:extLst>
      <p:ext uri="{BB962C8B-B14F-4D97-AF65-F5344CB8AC3E}">
        <p14:creationId xmlns:p14="http://schemas.microsoft.com/office/powerpoint/2010/main" val="523369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Francois Steyn edited.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8520" y="798580"/>
            <a:ext cx="9359454" cy="5260840"/>
          </a:xfrm>
          <a:prstGeom prst="rect">
            <a:avLst/>
          </a:prstGeom>
        </p:spPr>
      </p:pic>
    </p:spTree>
    <p:extLst>
      <p:ext uri="{BB962C8B-B14F-4D97-AF65-F5344CB8AC3E}">
        <p14:creationId xmlns:p14="http://schemas.microsoft.com/office/powerpoint/2010/main" val="3932019893"/>
      </p:ext>
    </p:extLst>
  </p:cSld>
  <p:clrMapOvr>
    <a:masterClrMapping/>
  </p:clrMapOvr>
  <mc:AlternateContent xmlns:mc="http://schemas.openxmlformats.org/markup-compatibility/2006" xmlns:p14="http://schemas.microsoft.com/office/powerpoint/2010/main">
    <mc:Choice Requires="p14">
      <p:transition p14:dur="10" advClick="0" advTm="10"/>
    </mc:Choice>
    <mc:Fallback xmlns="">
      <p:transition advClick="0" advTm="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12864" fill="hold"/>
                                        <p:tgtEl>
                                          <p:spTgt spid="5"/>
                                        </p:tgtEl>
                                      </p:cBhvr>
                                    </p:cmd>
                                  </p:childTnLst>
                                </p:cTn>
                              </p:par>
                            </p:childTnLst>
                          </p:cTn>
                        </p:par>
                        <p:par>
                          <p:cTn id="13" fill="hold">
                            <p:stCondLst>
                              <p:cond delay="13364"/>
                            </p:stCondLst>
                            <p:childTnLst>
                              <p:par>
                                <p:cTn id="14" presetID="53" presetClass="exit" presetSubtype="32" fill="hold" nodeType="afterEffect">
                                  <p:stCondLst>
                                    <p:cond delay="0"/>
                                  </p:stCondLst>
                                  <p:childTnLst>
                                    <p:anim calcmode="lin" valueType="num">
                                      <p:cBhvr>
                                        <p:cTn id="15" dur="500"/>
                                        <p:tgtEl>
                                          <p:spTgt spid="5"/>
                                        </p:tgtEl>
                                        <p:attrNameLst>
                                          <p:attrName>ppt_w</p:attrName>
                                        </p:attrNameLst>
                                      </p:cBhvr>
                                      <p:tavLst>
                                        <p:tav tm="0">
                                          <p:val>
                                            <p:strVal val="ppt_w"/>
                                          </p:val>
                                        </p:tav>
                                        <p:tav tm="100000">
                                          <p:val>
                                            <p:fltVal val="0"/>
                                          </p:val>
                                        </p:tav>
                                      </p:tavLst>
                                    </p:anim>
                                    <p:anim calcmode="lin" valueType="num">
                                      <p:cBhvr>
                                        <p:cTn id="16" dur="500"/>
                                        <p:tgtEl>
                                          <p:spTgt spid="5"/>
                                        </p:tgtEl>
                                        <p:attrNameLst>
                                          <p:attrName>ppt_h</p:attrName>
                                        </p:attrNameLst>
                                      </p:cBhvr>
                                      <p:tavLst>
                                        <p:tav tm="0">
                                          <p:val>
                                            <p:strVal val="ppt_h"/>
                                          </p:val>
                                        </p:tav>
                                        <p:tav tm="100000">
                                          <p:val>
                                            <p:fltVal val="0"/>
                                          </p:val>
                                        </p:tav>
                                      </p:tavLst>
                                    </p:anim>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md type="call" cmd="stop">
                                      <p:cBhvr>
                                        <p:cTn id="19" dur="1">
                                          <p:stCondLst>
                                            <p:cond delay="499"/>
                                          </p:stCondLst>
                                        </p:cTn>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504" y="44624"/>
            <a:ext cx="8928992" cy="66247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5" name="AutoShape 2"/>
          <p:cNvSpPr>
            <a:spLocks noGrp="1" noChangeArrowheads="1"/>
          </p:cNvSpPr>
          <p:nvPr>
            <p:ph type="title"/>
          </p:nvPr>
        </p:nvSpPr>
        <p:spPr>
          <a:xfrm>
            <a:off x="251520" y="203243"/>
            <a:ext cx="7344816" cy="601971"/>
          </a:xfrm>
        </p:spPr>
        <p:txBody>
          <a:bodyPr anchor="t" anchorCtr="0"/>
          <a:lstStyle/>
          <a:p>
            <a:r>
              <a:rPr lang="en-US" sz="2800" dirty="0"/>
              <a:t>The Linear Mixed </a:t>
            </a:r>
            <a:r>
              <a:rPr lang="en-US" sz="2800" dirty="0" smtClean="0"/>
              <a:t>Model: a Very Short Introduction</a:t>
            </a:r>
            <a:endParaRPr lang="en-US" sz="3000" dirty="0" smtClean="0">
              <a:latin typeface="Arial Narrow" pitchFamily="34" charset="0"/>
            </a:endParaRPr>
          </a:p>
        </p:txBody>
      </p:sp>
      <p:sp>
        <p:nvSpPr>
          <p:cNvPr id="52227" name="Rectangle 3"/>
          <p:cNvSpPr>
            <a:spLocks noGrp="1" noChangeArrowheads="1"/>
          </p:cNvSpPr>
          <p:nvPr>
            <p:ph type="body" idx="1"/>
          </p:nvPr>
        </p:nvSpPr>
        <p:spPr>
          <a:xfrm>
            <a:off x="251520" y="1180618"/>
            <a:ext cx="8640960" cy="4696654"/>
          </a:xfrm>
        </p:spPr>
        <p:txBody>
          <a:bodyPr/>
          <a:lstStyle/>
          <a:p>
            <a:pPr marL="0" indent="0">
              <a:buNone/>
            </a:pPr>
            <a:r>
              <a:rPr lang="en-NZ" b="1" dirty="0" smtClean="0">
                <a:solidFill>
                  <a:srgbClr val="800080"/>
                </a:solidFill>
              </a:rPr>
              <a:t>Linear = Additive</a:t>
            </a:r>
          </a:p>
          <a:p>
            <a:r>
              <a:rPr lang="en-US" dirty="0" smtClean="0"/>
              <a:t>Almost all analyses are based on a </a:t>
            </a:r>
            <a:r>
              <a:rPr lang="en-US" b="1" dirty="0" smtClean="0"/>
              <a:t>model</a:t>
            </a:r>
            <a:r>
              <a:rPr lang="en-US" dirty="0" smtClean="0"/>
              <a:t> or </a:t>
            </a:r>
            <a:r>
              <a:rPr lang="en-US" b="1" dirty="0" smtClean="0"/>
              <a:t>equation</a:t>
            </a:r>
            <a:r>
              <a:rPr lang="en-US" dirty="0" smtClean="0"/>
              <a:t> consisting of </a:t>
            </a:r>
            <a:r>
              <a:rPr lang="en-US" b="1" dirty="0" smtClean="0"/>
              <a:t>predictor</a:t>
            </a:r>
            <a:r>
              <a:rPr lang="en-US" dirty="0" smtClean="0"/>
              <a:t> or </a:t>
            </a:r>
            <a:r>
              <a:rPr lang="en-US" b="1" dirty="0" smtClean="0"/>
              <a:t>independent</a:t>
            </a:r>
            <a:r>
              <a:rPr lang="en-US" dirty="0" smtClean="0"/>
              <a:t> variables (X</a:t>
            </a:r>
            <a:r>
              <a:rPr lang="en-US" baseline="-25000" dirty="0" smtClean="0"/>
              <a:t>1</a:t>
            </a:r>
            <a:r>
              <a:rPr lang="en-US" dirty="0" smtClean="0"/>
              <a:t>, X </a:t>
            </a:r>
            <a:r>
              <a:rPr lang="en-US" baseline="-25000" dirty="0" smtClean="0"/>
              <a:t>2</a:t>
            </a:r>
            <a:r>
              <a:rPr lang="en-US" dirty="0" smtClean="0"/>
              <a:t>,…) </a:t>
            </a:r>
            <a:r>
              <a:rPr lang="en-US" b="1" dirty="0" smtClean="0"/>
              <a:t>added</a:t>
            </a:r>
            <a:r>
              <a:rPr lang="en-US" dirty="0" smtClean="0"/>
              <a:t> together to predict a </a:t>
            </a:r>
            <a:r>
              <a:rPr lang="en-US" b="1" dirty="0" smtClean="0"/>
              <a:t>dependent</a:t>
            </a:r>
            <a:r>
              <a:rPr lang="en-US" dirty="0" smtClean="0"/>
              <a:t> variable (Y): Y = a +</a:t>
            </a:r>
            <a:r>
              <a:rPr lang="en-US" dirty="0"/>
              <a:t> </a:t>
            </a:r>
            <a:r>
              <a:rPr lang="en-US" dirty="0" smtClean="0"/>
              <a:t>bX</a:t>
            </a:r>
            <a:r>
              <a:rPr lang="en-US" baseline="-25000" dirty="0" smtClean="0"/>
              <a:t>1</a:t>
            </a:r>
            <a:r>
              <a:rPr lang="en-US" dirty="0" smtClean="0"/>
              <a:t> +</a:t>
            </a:r>
            <a:r>
              <a:rPr lang="en-US" dirty="0"/>
              <a:t> </a:t>
            </a:r>
            <a:r>
              <a:rPr lang="en-US" dirty="0" smtClean="0"/>
              <a:t>cX</a:t>
            </a:r>
            <a:r>
              <a:rPr lang="en-US" baseline="-25000" dirty="0" smtClean="0"/>
              <a:t>2</a:t>
            </a:r>
            <a:r>
              <a:rPr lang="en-US" dirty="0" smtClean="0"/>
              <a:t> +… + error.</a:t>
            </a:r>
          </a:p>
          <a:p>
            <a:pPr lvl="1"/>
            <a:r>
              <a:rPr lang="en-US" dirty="0" smtClean="0"/>
              <a:t>These models are all just various forms of </a:t>
            </a:r>
            <a:r>
              <a:rPr lang="en-US" b="1" dirty="0" smtClean="0"/>
              <a:t>multiple linear regression</a:t>
            </a:r>
            <a:r>
              <a:rPr lang="en-US" dirty="0" smtClean="0"/>
              <a:t>.</a:t>
            </a:r>
          </a:p>
          <a:p>
            <a:r>
              <a:rPr lang="en-US" dirty="0" smtClean="0"/>
              <a:t>Each X has values for something (e.g., temperature in </a:t>
            </a:r>
            <a:r>
              <a:rPr lang="en-US" dirty="0" smtClean="0">
                <a:latin typeface="Arial Narrow"/>
              </a:rPr>
              <a:t>°C</a:t>
            </a:r>
            <a:r>
              <a:rPr lang="en-US" dirty="0" smtClean="0"/>
              <a:t>), or is a "</a:t>
            </a:r>
            <a:r>
              <a:rPr lang="en-US" b="1" dirty="0" smtClean="0"/>
              <a:t>dummy</a:t>
            </a:r>
            <a:r>
              <a:rPr lang="en-US" dirty="0" smtClean="0"/>
              <a:t>" variable with values of 0 or 1 to represent absence or presence of something (e.g., venue: not indoors=0, indoors=1).</a:t>
            </a:r>
          </a:p>
          <a:p>
            <a:pPr lvl="1"/>
            <a:r>
              <a:rPr lang="en-US" dirty="0" smtClean="0"/>
              <a:t>Something with more than two levels (e.g., snow: </a:t>
            </a:r>
            <a:r>
              <a:rPr lang="en-US" i="1" dirty="0" smtClean="0"/>
              <a:t>spring, granular, compact…</a:t>
            </a:r>
            <a:r>
              <a:rPr lang="en-US" dirty="0" smtClean="0"/>
              <a:t>) is represented by more than one dummy X.</a:t>
            </a:r>
          </a:p>
          <a:p>
            <a:r>
              <a:rPr lang="en-US" dirty="0" smtClean="0"/>
              <a:t>The </a:t>
            </a:r>
            <a:r>
              <a:rPr lang="en-US" b="1" dirty="0" smtClean="0"/>
              <a:t>effect</a:t>
            </a:r>
            <a:r>
              <a:rPr lang="en-US" dirty="0" smtClean="0"/>
              <a:t> of X</a:t>
            </a:r>
            <a:r>
              <a:rPr lang="en-US" baseline="-25000" dirty="0" smtClean="0"/>
              <a:t>1</a:t>
            </a:r>
            <a:r>
              <a:rPr lang="en-US" dirty="0" smtClean="0"/>
              <a:t> on Y is the value of the </a:t>
            </a:r>
            <a:r>
              <a:rPr lang="en-US" b="1" dirty="0" smtClean="0"/>
              <a:t>parameter</a:t>
            </a:r>
            <a:r>
              <a:rPr lang="en-US" dirty="0" smtClean="0"/>
              <a:t> or </a:t>
            </a:r>
            <a:r>
              <a:rPr lang="en-US" b="1" dirty="0" smtClean="0"/>
              <a:t>coefficient</a:t>
            </a:r>
            <a:r>
              <a:rPr lang="en-US" dirty="0" smtClean="0"/>
              <a:t> b.</a:t>
            </a:r>
          </a:p>
          <a:p>
            <a:pPr lvl="1"/>
            <a:r>
              <a:rPr lang="en-US" dirty="0" smtClean="0"/>
              <a:t>The unit of the effect is </a:t>
            </a:r>
            <a:r>
              <a:rPr lang="en-US" i="1" dirty="0" smtClean="0"/>
              <a:t>difference in Y per difference in X</a:t>
            </a:r>
            <a:r>
              <a:rPr lang="en-US" i="1" baseline="-25000" dirty="0" smtClean="0"/>
              <a:t>1</a:t>
            </a:r>
            <a:r>
              <a:rPr lang="en-US" dirty="0" smtClean="0"/>
              <a:t>.</a:t>
            </a:r>
          </a:p>
          <a:p>
            <a:pPr lvl="1"/>
            <a:r>
              <a:rPr lang="en-US" dirty="0" smtClean="0"/>
              <a:t>So, for a dummy X, the unit is difference in Y when whatever X represents (e.g., indoors) is present</a:t>
            </a:r>
            <a:r>
              <a:rPr lang="en-US" i="1" dirty="0" smtClean="0"/>
              <a:t>.</a:t>
            </a:r>
            <a:endParaRPr lang="en-US" dirty="0" smtClean="0"/>
          </a:p>
        </p:txBody>
      </p:sp>
      <p:sp>
        <p:nvSpPr>
          <p:cNvPr id="7" name="AutoShape 2"/>
          <p:cNvSpPr txBox="1">
            <a:spLocks noChangeArrowheads="1"/>
          </p:cNvSpPr>
          <p:nvPr/>
        </p:nvSpPr>
        <p:spPr bwMode="auto">
          <a:xfrm>
            <a:off x="4048075" y="620688"/>
            <a:ext cx="3548261" cy="73008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lgn="r"/>
            <a:r>
              <a:rPr lang="en-US" sz="2400" i="1" dirty="0" smtClean="0">
                <a:latin typeface="Arial Narrow" pitchFamily="34" charset="0"/>
              </a:rPr>
              <a:t>Will Hopkins</a:t>
            </a:r>
            <a:r>
              <a:rPr lang="en-US" sz="2000" dirty="0" smtClean="0">
                <a:latin typeface="Arial Narrow" pitchFamily="34" charset="0"/>
              </a:rPr>
              <a:t/>
            </a:r>
            <a:br>
              <a:rPr lang="en-US" sz="2000" dirty="0" smtClean="0">
                <a:latin typeface="Arial Narrow" pitchFamily="34" charset="0"/>
              </a:rPr>
            </a:br>
            <a:r>
              <a:rPr lang="en-US" sz="2000" dirty="0" err="1" smtClean="0">
                <a:latin typeface="Arial Narrow" pitchFamily="34" charset="0"/>
              </a:rPr>
              <a:t>Sportscience</a:t>
            </a:r>
            <a:r>
              <a:rPr lang="en-US" sz="2000" dirty="0" smtClean="0">
                <a:latin typeface="Arial Narrow" pitchFamily="34" charset="0"/>
              </a:rPr>
              <a:t> </a:t>
            </a:r>
            <a:r>
              <a:rPr lang="en-US" sz="2000" dirty="0">
                <a:latin typeface="Arial Narrow" pitchFamily="34" charset="0"/>
              </a:rPr>
              <a:t>14, 49-57, 2010</a:t>
            </a:r>
            <a:br>
              <a:rPr lang="en-US" sz="2000" dirty="0">
                <a:latin typeface="Arial Narrow" pitchFamily="34" charset="0"/>
              </a:rPr>
            </a:br>
            <a:r>
              <a:rPr lang="en-US" sz="2000" dirty="0">
                <a:latin typeface="Arial Narrow" pitchFamily="34" charset="0"/>
              </a:rPr>
              <a:t>MSSE 41, 3-12, 2009</a:t>
            </a:r>
            <a:endParaRPr lang="en-US" sz="2400" dirty="0" smtClean="0">
              <a:latin typeface="Arial Narrow"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241" y="127728"/>
            <a:ext cx="1238239" cy="1448912"/>
          </a:xfrm>
          <a:prstGeom prst="rect">
            <a:avLst/>
          </a:prstGeom>
          <a:ln>
            <a:solidFill>
              <a:schemeClr val="tx1"/>
            </a:solidFill>
          </a:ln>
        </p:spPr>
      </p:pic>
    </p:spTree>
    <p:extLst>
      <p:ext uri="{BB962C8B-B14F-4D97-AF65-F5344CB8AC3E}">
        <p14:creationId xmlns:p14="http://schemas.microsoft.com/office/powerpoint/2010/main" val="3686742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504" y="44623"/>
            <a:ext cx="8928992" cy="676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227" name="Rectangle 3"/>
          <p:cNvSpPr>
            <a:spLocks noGrp="1" noChangeArrowheads="1"/>
          </p:cNvSpPr>
          <p:nvPr>
            <p:ph type="body" idx="1"/>
          </p:nvPr>
        </p:nvSpPr>
        <p:spPr>
          <a:xfrm>
            <a:off x="179512" y="44624"/>
            <a:ext cx="8784976" cy="6624736"/>
          </a:xfrm>
          <a:noFill/>
        </p:spPr>
        <p:txBody>
          <a:bodyPr/>
          <a:lstStyle/>
          <a:p>
            <a:endParaRPr lang="en-NZ" dirty="0"/>
          </a:p>
          <a:p>
            <a:pPr lvl="1"/>
            <a:endParaRPr lang="en-NZ" dirty="0"/>
          </a:p>
          <a:p>
            <a:pPr lvl="1"/>
            <a:endParaRPr lang="en-NZ" dirty="0"/>
          </a:p>
          <a:p>
            <a:pPr lvl="1"/>
            <a:endParaRPr lang="en-NZ" dirty="0"/>
          </a:p>
          <a:p>
            <a:pPr lvl="1"/>
            <a:endParaRPr lang="en-NZ" dirty="0"/>
          </a:p>
          <a:p>
            <a:pPr lvl="1"/>
            <a:endParaRPr lang="en-NZ" dirty="0"/>
          </a:p>
          <a:p>
            <a:pPr lvl="1"/>
            <a:endParaRPr lang="en-NZ" dirty="0"/>
          </a:p>
          <a:p>
            <a:pPr lvl="1"/>
            <a:endParaRPr lang="en-NZ" dirty="0"/>
          </a:p>
          <a:p>
            <a:pPr lvl="1"/>
            <a:endParaRPr lang="en-NZ" dirty="0"/>
          </a:p>
          <a:p>
            <a:pPr lvl="1"/>
            <a:endParaRPr lang="en-NZ" dirty="0"/>
          </a:p>
          <a:p>
            <a:pPr lvl="1"/>
            <a:endParaRPr lang="en-NZ" dirty="0"/>
          </a:p>
          <a:p>
            <a:pPr lvl="1"/>
            <a:endParaRPr lang="en-NZ" dirty="0"/>
          </a:p>
          <a:p>
            <a:pPr lvl="1"/>
            <a:endParaRPr lang="en-NZ" dirty="0"/>
          </a:p>
          <a:p>
            <a:pPr lvl="1"/>
            <a:r>
              <a:rPr lang="en-NZ" dirty="0"/>
              <a:t>Some changes in ranking between raw and adjusted rates were large. Example: Francois </a:t>
            </a:r>
            <a:r>
              <a:rPr lang="en-NZ" dirty="0" err="1"/>
              <a:t>Steyn</a:t>
            </a:r>
            <a:r>
              <a:rPr lang="en-NZ" dirty="0"/>
              <a:t> moved from 84/101 to 4/101.</a:t>
            </a:r>
          </a:p>
          <a:p>
            <a:pPr lvl="1"/>
            <a:endParaRPr lang="en-NZ" dirty="0" smtClean="0"/>
          </a:p>
          <a:p>
            <a:pPr lvl="1"/>
            <a:endParaRPr lang="en-NZ" dirty="0" smtClean="0"/>
          </a:p>
        </p:txBody>
      </p:sp>
      <p:sp>
        <p:nvSpPr>
          <p:cNvPr id="4" name="Rectangle 3"/>
          <p:cNvSpPr txBox="1">
            <a:spLocks noChangeArrowheads="1"/>
          </p:cNvSpPr>
          <p:nvPr/>
        </p:nvSpPr>
        <p:spPr bwMode="auto">
          <a:xfrm>
            <a:off x="158800" y="5900324"/>
            <a:ext cx="8784976" cy="8640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8288" indent="-268288" algn="l" rtl="0" eaLnBrk="0" fontAlgn="base" hangingPunct="0">
              <a:lnSpc>
                <a:spcPct val="95000"/>
              </a:lnSpc>
              <a:spcBef>
                <a:spcPts val="300"/>
              </a:spcBef>
              <a:spcAft>
                <a:spcPct val="0"/>
              </a:spcAft>
              <a:buClr>
                <a:srgbClr val="800080"/>
              </a:buClr>
              <a:buSzPct val="100000"/>
              <a:buFont typeface="Wingdings" pitchFamily="2" charset="2"/>
              <a:buChar char=""/>
              <a:defRPr sz="2600">
                <a:solidFill>
                  <a:schemeClr val="tx1"/>
                </a:solidFill>
                <a:latin typeface="Arial Narrow" pitchFamily="34" charset="0"/>
                <a:ea typeface="+mn-ea"/>
                <a:cs typeface="+mn-cs"/>
              </a:defRPr>
            </a:lvl1pPr>
            <a:lvl2pPr marL="449263" indent="-180975" algn="l" rtl="0" eaLnBrk="0" fontAlgn="base" hangingPunct="0">
              <a:lnSpc>
                <a:spcPct val="95000"/>
              </a:lnSpc>
              <a:spcBef>
                <a:spcPts val="300"/>
              </a:spcBef>
              <a:spcAft>
                <a:spcPct val="0"/>
              </a:spcAft>
              <a:buClr>
                <a:srgbClr val="003366"/>
              </a:buClr>
              <a:buSzPct val="100000"/>
              <a:buFont typeface="Arial" pitchFamily="34" charset="0"/>
              <a:buChar char="•"/>
              <a:defRPr sz="2400">
                <a:solidFill>
                  <a:schemeClr val="tx1"/>
                </a:solidFill>
                <a:latin typeface="Arial Narrow" pitchFamily="34" charset="0"/>
              </a:defRPr>
            </a:lvl2pPr>
            <a:lvl3pPr marL="630238" indent="-180975" algn="l" rtl="0" eaLnBrk="0" fontAlgn="base" hangingPunct="0">
              <a:lnSpc>
                <a:spcPct val="95000"/>
              </a:lnSpc>
              <a:spcBef>
                <a:spcPts val="300"/>
              </a:spcBef>
              <a:spcAft>
                <a:spcPct val="0"/>
              </a:spcAft>
              <a:buClr>
                <a:schemeClr val="tx1"/>
              </a:buClr>
              <a:buSzPct val="100000"/>
              <a:buFont typeface="Arial Narrow" pitchFamily="34" charset="0"/>
              <a:buChar char="−"/>
              <a:defRPr sz="2200">
                <a:solidFill>
                  <a:schemeClr val="tx1"/>
                </a:solidFill>
                <a:latin typeface="Arial Narrow" pitchFamily="34" charset="0"/>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Arial Narrow" pitchFamily="34" charset="0"/>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Narrow" pitchFamily="34"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n-NZ" b="1" dirty="0" smtClean="0"/>
              <a:t>Conclusion</a:t>
            </a:r>
            <a:r>
              <a:rPr lang="en-NZ" dirty="0" smtClean="0"/>
              <a:t>: assessment of kick success is improved by adjusting for environmental and other factors.</a:t>
            </a:r>
            <a:endParaRPr lang="en-US" dirty="0" smtClean="0"/>
          </a:p>
        </p:txBody>
      </p:sp>
    </p:spTree>
    <p:extLst>
      <p:ext uri="{BB962C8B-B14F-4D97-AF65-F5344CB8AC3E}">
        <p14:creationId xmlns:p14="http://schemas.microsoft.com/office/powerpoint/2010/main" val="621562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712968" cy="4104456"/>
          </a:xfrm>
        </p:spPr>
        <p:txBody>
          <a:bodyPr/>
          <a:lstStyle/>
          <a:p>
            <a:endParaRPr lang="en-US" sz="2000" dirty="0" smtClean="0"/>
          </a:p>
          <a:p>
            <a:endParaRPr lang="en-US" sz="2800" dirty="0"/>
          </a:p>
          <a:p>
            <a:r>
              <a:rPr lang="en-US" dirty="0" smtClean="0"/>
              <a:t>Analyses of performance and performance indicators improve with adjustment for environmental factors.</a:t>
            </a:r>
          </a:p>
          <a:p>
            <a:r>
              <a:rPr lang="en-US" dirty="0" smtClean="0"/>
              <a:t>Sophisticated mixed linear models are needed to deal with the repeated measurements.</a:t>
            </a:r>
          </a:p>
          <a:p>
            <a:r>
              <a:rPr lang="en-US" dirty="0" smtClean="0"/>
              <a:t>Biomechanical variables should be amenable to such analyses, provided there is enough repeated measurements on the subjects.</a:t>
            </a:r>
          </a:p>
          <a:p>
            <a:r>
              <a:rPr lang="en-US" dirty="0" smtClean="0"/>
              <a:t>Someone in your research group needs to be skilled with this kind of modeling.</a:t>
            </a:r>
          </a:p>
        </p:txBody>
      </p:sp>
      <p:sp>
        <p:nvSpPr>
          <p:cNvPr id="2" name="Title 1"/>
          <p:cNvSpPr>
            <a:spLocks noGrp="1"/>
          </p:cNvSpPr>
          <p:nvPr>
            <p:ph type="title"/>
          </p:nvPr>
        </p:nvSpPr>
        <p:spPr>
          <a:xfrm>
            <a:off x="1979712" y="764704"/>
            <a:ext cx="6768752" cy="504056"/>
          </a:xfrm>
        </p:spPr>
        <p:txBody>
          <a:bodyPr/>
          <a:lstStyle/>
          <a:p>
            <a:r>
              <a:rPr lang="en-US" dirty="0" smtClean="0"/>
              <a:t>Summary and Conclusions</a:t>
            </a:r>
            <a:endParaRPr lang="en-US" dirty="0"/>
          </a:p>
        </p:txBody>
      </p:sp>
    </p:spTree>
    <p:extLst>
      <p:ext uri="{BB962C8B-B14F-4D97-AF65-F5344CB8AC3E}">
        <p14:creationId xmlns:p14="http://schemas.microsoft.com/office/powerpoint/2010/main" val="1151846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712968" cy="6552728"/>
          </a:xfrm>
        </p:spPr>
        <p:txBody>
          <a:bodyPr/>
          <a:lstStyle/>
          <a:p>
            <a:pPr marL="0" indent="0">
              <a:buNone/>
            </a:pPr>
            <a:r>
              <a:rPr lang="en-US" sz="1500" b="1" dirty="0" smtClean="0"/>
              <a:t>Technical </a:t>
            </a:r>
            <a:r>
              <a:rPr lang="en-US" sz="1500" b="1" dirty="0"/>
              <a:t>Details of the Models</a:t>
            </a:r>
            <a:endParaRPr lang="en-US" sz="1500" b="1" dirty="0" smtClean="0"/>
          </a:p>
          <a:p>
            <a:r>
              <a:rPr lang="en-US" sz="1500" dirty="0" smtClean="0"/>
              <a:t>In </a:t>
            </a:r>
            <a:r>
              <a:rPr lang="en-US" sz="1500" dirty="0"/>
              <a:t>Steve Hollings' track-and-field study, the individual quadratic trajectories are specified by stating </a:t>
            </a:r>
            <a:r>
              <a:rPr lang="en-US" sz="1500" dirty="0" err="1"/>
              <a:t>AthleteID</a:t>
            </a:r>
            <a:r>
              <a:rPr lang="en-US" sz="1500" dirty="0"/>
              <a:t>, </a:t>
            </a:r>
            <a:r>
              <a:rPr lang="en-US" sz="1500" dirty="0" err="1"/>
              <a:t>AthleteID</a:t>
            </a:r>
            <a:r>
              <a:rPr lang="en-US" sz="1500" dirty="0"/>
              <a:t>*Age and </a:t>
            </a:r>
            <a:r>
              <a:rPr lang="en-US" sz="1500" dirty="0" err="1"/>
              <a:t>AthleteID</a:t>
            </a:r>
            <a:r>
              <a:rPr lang="en-US" sz="1500" dirty="0"/>
              <a:t>*Age</a:t>
            </a:r>
            <a:r>
              <a:rPr lang="en-US" sz="1500" baseline="30000" dirty="0"/>
              <a:t>2</a:t>
            </a:r>
            <a:r>
              <a:rPr lang="en-US" sz="1500" dirty="0"/>
              <a:t> as random effects</a:t>
            </a:r>
            <a:r>
              <a:rPr lang="en-US" sz="1500" dirty="0" smtClean="0"/>
              <a:t>.</a:t>
            </a:r>
            <a:endParaRPr lang="en-US" sz="1500" dirty="0"/>
          </a:p>
          <a:p>
            <a:r>
              <a:rPr lang="en-US" sz="1500" dirty="0"/>
              <a:t>In Brett Smith's rowing study, these were the random effects:</a:t>
            </a:r>
          </a:p>
          <a:p>
            <a:pPr lvl="1"/>
            <a:r>
              <a:rPr lang="en-US" sz="1500" dirty="0" err="1"/>
              <a:t>BoatID</a:t>
            </a:r>
            <a:r>
              <a:rPr lang="en-US" sz="1500" dirty="0"/>
              <a:t>, to estimate each boat's mean ability.</a:t>
            </a:r>
          </a:p>
          <a:p>
            <a:pPr lvl="1"/>
            <a:r>
              <a:rPr lang="en-US" sz="1500" dirty="0" err="1"/>
              <a:t>BoatID</a:t>
            </a:r>
            <a:r>
              <a:rPr lang="en-US" sz="1500" dirty="0"/>
              <a:t>*Year, to estimate each boat's consistent form each year.</a:t>
            </a:r>
          </a:p>
          <a:p>
            <a:pPr lvl="1"/>
            <a:r>
              <a:rPr lang="en-US" sz="1500" dirty="0" err="1"/>
              <a:t>RaceID</a:t>
            </a:r>
            <a:r>
              <a:rPr lang="en-US" sz="1500" dirty="0"/>
              <a:t>*Final, to estimate and adjust for variation from final to final within competitions, assumed due to transient environmental factors.</a:t>
            </a:r>
          </a:p>
          <a:p>
            <a:pPr lvl="1"/>
            <a:r>
              <a:rPr lang="en-US" sz="1500" dirty="0"/>
              <a:t>Venue, to estimate consistent differences between venues.</a:t>
            </a:r>
          </a:p>
          <a:p>
            <a:pPr lvl="1"/>
            <a:r>
              <a:rPr lang="en-US" sz="1500" dirty="0"/>
              <a:t>Residual, to estimate within-boat final-to-final variability within years.</a:t>
            </a:r>
            <a:br>
              <a:rPr lang="en-US" sz="1500" dirty="0"/>
            </a:br>
            <a:r>
              <a:rPr lang="en-US" sz="1500" dirty="0"/>
              <a:t>Different boat and residual variances were estimated for the A finals and the other finals to allow separate estimation of variability of the top and other boats</a:t>
            </a:r>
            <a:r>
              <a:rPr lang="en-US" sz="1500" dirty="0" smtClean="0"/>
              <a:t>.</a:t>
            </a:r>
            <a:endParaRPr lang="en-US" sz="1500" dirty="0"/>
          </a:p>
          <a:p>
            <a:r>
              <a:rPr lang="en-US" sz="1500" dirty="0"/>
              <a:t>Here are Matt Spencer's random effects:</a:t>
            </a:r>
          </a:p>
          <a:p>
            <a:pPr lvl="1"/>
            <a:r>
              <a:rPr lang="en-US" sz="1500" dirty="0" err="1"/>
              <a:t>SkierID</a:t>
            </a:r>
            <a:r>
              <a:rPr lang="en-US" sz="1500" dirty="0"/>
              <a:t>, to estimate each skier's overall mean ability;</a:t>
            </a:r>
          </a:p>
          <a:p>
            <a:pPr lvl="1"/>
            <a:r>
              <a:rPr lang="en-US" sz="1500" dirty="0" err="1"/>
              <a:t>SkierID</a:t>
            </a:r>
            <a:r>
              <a:rPr lang="en-US" sz="1500" dirty="0"/>
              <a:t>*Season, to estimate each skier's consistent ability each season;</a:t>
            </a:r>
          </a:p>
          <a:p>
            <a:pPr lvl="1"/>
            <a:r>
              <a:rPr lang="en-US" sz="1500" dirty="0" err="1"/>
              <a:t>RaceID</a:t>
            </a:r>
            <a:r>
              <a:rPr lang="en-US" sz="1500" dirty="0"/>
              <a:t>, to estimate and adjust for differences in terrain;</a:t>
            </a:r>
          </a:p>
          <a:p>
            <a:pPr lvl="1"/>
            <a:r>
              <a:rPr lang="en-US" sz="1500" dirty="0"/>
              <a:t>Residual, to estimate within-skier variability between races within seasons</a:t>
            </a:r>
            <a:r>
              <a:rPr lang="en-US" sz="1500" dirty="0" smtClean="0"/>
              <a:t>.</a:t>
            </a:r>
            <a:endParaRPr lang="en-US" sz="1500" dirty="0"/>
          </a:p>
          <a:p>
            <a:r>
              <a:rPr lang="en-US" sz="1500" dirty="0"/>
              <a:t>Finally Ken </a:t>
            </a:r>
            <a:r>
              <a:rPr lang="en-US" sz="1500" dirty="0" err="1"/>
              <a:t>Quarrie's</a:t>
            </a:r>
            <a:r>
              <a:rPr lang="en-US" sz="1500" dirty="0"/>
              <a:t>:</a:t>
            </a:r>
          </a:p>
          <a:p>
            <a:pPr lvl="1"/>
            <a:r>
              <a:rPr lang="en-US" sz="1500" dirty="0" err="1"/>
              <a:t>KickerID</a:t>
            </a:r>
            <a:r>
              <a:rPr lang="en-US" sz="1500" dirty="0"/>
              <a:t>, to estimate each kicker's mean success rate;</a:t>
            </a:r>
          </a:p>
          <a:p>
            <a:pPr lvl="1"/>
            <a:r>
              <a:rPr lang="en-US" sz="1500" dirty="0" err="1"/>
              <a:t>KickerID</a:t>
            </a:r>
            <a:r>
              <a:rPr lang="en-US" sz="1500" dirty="0"/>
              <a:t>*</a:t>
            </a:r>
            <a:r>
              <a:rPr lang="en-US" sz="1500" dirty="0" err="1"/>
              <a:t>KickImportance</a:t>
            </a:r>
            <a:r>
              <a:rPr lang="en-US" sz="1500" dirty="0"/>
              <a:t>, to estimate effect of kick importance on each kicker's success rate;</a:t>
            </a:r>
          </a:p>
          <a:p>
            <a:pPr lvl="1"/>
            <a:r>
              <a:rPr lang="en-US" sz="1500" dirty="0" err="1"/>
              <a:t>MatchID</a:t>
            </a:r>
            <a:r>
              <a:rPr lang="en-US" sz="1500" dirty="0"/>
              <a:t>, to estimate and adjust for mean differences in success rate between matches (due to </a:t>
            </a:r>
            <a:r>
              <a:rPr lang="en-US" sz="1500" dirty="0" err="1"/>
              <a:t>environmentals</a:t>
            </a:r>
            <a:r>
              <a:rPr lang="en-US" sz="1500" dirty="0"/>
              <a:t> on the day);</a:t>
            </a:r>
          </a:p>
          <a:p>
            <a:pPr lvl="1"/>
            <a:r>
              <a:rPr lang="en-US" sz="1500" dirty="0" err="1"/>
              <a:t>StadiumID</a:t>
            </a:r>
            <a:r>
              <a:rPr lang="en-US" sz="1500" dirty="0"/>
              <a:t>, to estimate differences in success rate between stadiums (due to consistent differences in </a:t>
            </a:r>
            <a:r>
              <a:rPr lang="en-US" sz="1500" dirty="0" err="1"/>
              <a:t>environmentals</a:t>
            </a:r>
            <a:r>
              <a:rPr lang="en-US" sz="1500" dirty="0"/>
              <a:t>);</a:t>
            </a:r>
          </a:p>
          <a:p>
            <a:pPr lvl="1"/>
            <a:r>
              <a:rPr lang="en-US" sz="1500" dirty="0"/>
              <a:t>Residual, an over- or under-dispersion factor in logistic and Poisson regression that allows for non-randomness of events or counts.</a:t>
            </a:r>
          </a:p>
        </p:txBody>
      </p:sp>
    </p:spTree>
    <p:extLst>
      <p:ext uri="{BB962C8B-B14F-4D97-AF65-F5344CB8AC3E}">
        <p14:creationId xmlns:p14="http://schemas.microsoft.com/office/powerpoint/2010/main" val="2346320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107504" y="44624"/>
            <a:ext cx="8928992" cy="6768752"/>
          </a:xfrm>
        </p:spPr>
        <p:txBody>
          <a:bodyPr/>
          <a:lstStyle/>
          <a:p>
            <a:r>
              <a:rPr lang="en-US" dirty="0" smtClean="0"/>
              <a:t>You can have</a:t>
            </a:r>
            <a:r>
              <a:rPr lang="en-US" b="1" dirty="0" smtClean="0"/>
              <a:t> interactions</a:t>
            </a:r>
            <a:r>
              <a:rPr lang="en-US" dirty="0" smtClean="0"/>
              <a:t> to allow X</a:t>
            </a:r>
            <a:r>
              <a:rPr lang="en-US" baseline="-25000" dirty="0" smtClean="0"/>
              <a:t>1</a:t>
            </a:r>
            <a:r>
              <a:rPr lang="en-US" dirty="0" smtClean="0"/>
              <a:t> to have an effect that depends on X</a:t>
            </a:r>
            <a:r>
              <a:rPr lang="en-US" baseline="-25000" dirty="0" smtClean="0"/>
              <a:t>2</a:t>
            </a:r>
            <a:r>
              <a:rPr lang="en-US" dirty="0" smtClean="0"/>
              <a:t> (and vice versa):  Y = a + bX</a:t>
            </a:r>
            <a:r>
              <a:rPr lang="en-US" baseline="-25000" dirty="0" smtClean="0"/>
              <a:t>1</a:t>
            </a:r>
            <a:r>
              <a:rPr lang="en-US" dirty="0" smtClean="0"/>
              <a:t> + cX</a:t>
            </a:r>
            <a:r>
              <a:rPr lang="en-US" baseline="-25000" dirty="0" smtClean="0"/>
              <a:t>2</a:t>
            </a:r>
            <a:r>
              <a:rPr lang="en-US" dirty="0" smtClean="0"/>
              <a:t> + dX</a:t>
            </a:r>
            <a:r>
              <a:rPr lang="en-US" baseline="-25000" dirty="0" smtClean="0"/>
              <a:t>1</a:t>
            </a:r>
            <a:r>
              <a:rPr lang="en-US" dirty="0" smtClean="0"/>
              <a:t>X</a:t>
            </a:r>
            <a:r>
              <a:rPr lang="en-US" baseline="-25000" dirty="0" smtClean="0"/>
              <a:t>2</a:t>
            </a:r>
            <a:r>
              <a:rPr lang="en-US" dirty="0"/>
              <a:t>.</a:t>
            </a:r>
            <a:endParaRPr lang="en-US" dirty="0" smtClean="0"/>
          </a:p>
          <a:p>
            <a:pPr lvl="1"/>
            <a:r>
              <a:rPr lang="en-US" dirty="0" smtClean="0"/>
              <a:t>If X</a:t>
            </a:r>
            <a:r>
              <a:rPr lang="en-US" baseline="-25000" dirty="0" smtClean="0"/>
              <a:t>1</a:t>
            </a:r>
            <a:r>
              <a:rPr lang="en-US" dirty="0" smtClean="0"/>
              <a:t>=X</a:t>
            </a:r>
            <a:r>
              <a:rPr lang="en-US" baseline="-25000" dirty="0" smtClean="0"/>
              <a:t>2</a:t>
            </a:r>
            <a:r>
              <a:rPr lang="en-US" dirty="0" smtClean="0"/>
              <a:t>, you get a </a:t>
            </a:r>
            <a:r>
              <a:rPr lang="en-US" b="1" dirty="0" smtClean="0"/>
              <a:t>quadratic</a:t>
            </a:r>
            <a:r>
              <a:rPr lang="en-US" dirty="0" smtClean="0"/>
              <a:t> effect of X: Y = a + </a:t>
            </a:r>
            <a:r>
              <a:rPr lang="en-US" dirty="0" err="1" smtClean="0"/>
              <a:t>bX</a:t>
            </a:r>
            <a:r>
              <a:rPr lang="en-US" dirty="0" smtClean="0"/>
              <a:t> + cX</a:t>
            </a:r>
            <a:r>
              <a:rPr lang="en-US" baseline="30000" dirty="0" smtClean="0"/>
              <a:t>2</a:t>
            </a:r>
            <a:r>
              <a:rPr lang="en-US" dirty="0" smtClean="0"/>
              <a:t>. </a:t>
            </a:r>
          </a:p>
          <a:p>
            <a:pPr marL="0" indent="0">
              <a:buNone/>
            </a:pPr>
            <a:r>
              <a:rPr lang="en-NZ" b="1" dirty="0" smtClean="0">
                <a:solidFill>
                  <a:srgbClr val="800080"/>
                </a:solidFill>
              </a:rPr>
              <a:t>Adjusting for Something</a:t>
            </a:r>
            <a:endParaRPr lang="en-NZ" b="1" dirty="0">
              <a:solidFill>
                <a:srgbClr val="800080"/>
              </a:solidFill>
            </a:endParaRPr>
          </a:p>
          <a:p>
            <a:r>
              <a:rPr lang="en-US" dirty="0" smtClean="0"/>
              <a:t>This fantastic feature arises from the additive nature of linear models.</a:t>
            </a:r>
          </a:p>
          <a:p>
            <a:r>
              <a:rPr lang="en-US" dirty="0" smtClean="0"/>
              <a:t>If Y </a:t>
            </a:r>
            <a:r>
              <a:rPr lang="en-US" dirty="0"/>
              <a:t>= </a:t>
            </a:r>
            <a:r>
              <a:rPr lang="en-US" dirty="0" smtClean="0"/>
              <a:t>a </a:t>
            </a:r>
            <a:r>
              <a:rPr lang="en-US" dirty="0"/>
              <a:t>+ </a:t>
            </a:r>
            <a:r>
              <a:rPr lang="en-US" dirty="0" smtClean="0"/>
              <a:t>bX</a:t>
            </a:r>
            <a:r>
              <a:rPr lang="en-US" baseline="-25000" dirty="0" smtClean="0"/>
              <a:t>1</a:t>
            </a:r>
            <a:r>
              <a:rPr lang="en-US" dirty="0" smtClean="0"/>
              <a:t> </a:t>
            </a:r>
            <a:r>
              <a:rPr lang="en-US" dirty="0"/>
              <a:t>+ </a:t>
            </a:r>
            <a:r>
              <a:rPr lang="en-US" dirty="0" smtClean="0"/>
              <a:t>cX</a:t>
            </a:r>
            <a:r>
              <a:rPr lang="en-US" baseline="-25000" dirty="0" smtClean="0"/>
              <a:t>2</a:t>
            </a:r>
            <a:r>
              <a:rPr lang="en-US" dirty="0" smtClean="0"/>
              <a:t>, the </a:t>
            </a:r>
            <a:r>
              <a:rPr lang="en-US" i="1" dirty="0" smtClean="0"/>
              <a:t>only possible</a:t>
            </a:r>
            <a:r>
              <a:rPr lang="en-US" dirty="0" smtClean="0"/>
              <a:t> interpretation of b is that it is the change in Y per change in X</a:t>
            </a:r>
            <a:r>
              <a:rPr lang="en-US" baseline="-25000" dirty="0" smtClean="0"/>
              <a:t>1</a:t>
            </a:r>
            <a:r>
              <a:rPr lang="en-US" dirty="0" smtClean="0"/>
              <a:t> </a:t>
            </a:r>
            <a:r>
              <a:rPr lang="en-US" i="1" dirty="0" smtClean="0"/>
              <a:t>when X</a:t>
            </a:r>
            <a:r>
              <a:rPr lang="en-US" i="1" baseline="-25000" dirty="0" smtClean="0"/>
              <a:t>2</a:t>
            </a:r>
            <a:r>
              <a:rPr lang="en-US" i="1" dirty="0" smtClean="0"/>
              <a:t> and any other predictors in the model are </a:t>
            </a:r>
            <a:r>
              <a:rPr lang="en-US" b="1" i="1" dirty="0" smtClean="0"/>
              <a:t>held constant</a:t>
            </a:r>
            <a:r>
              <a:rPr lang="en-US" i="1" dirty="0" smtClean="0"/>
              <a:t>.</a:t>
            </a:r>
            <a:r>
              <a:rPr lang="en-US" dirty="0" smtClean="0"/>
              <a:t> </a:t>
            </a:r>
          </a:p>
          <a:p>
            <a:r>
              <a:rPr lang="en-US" dirty="0" smtClean="0"/>
              <a:t>We also say b is the </a:t>
            </a:r>
            <a:r>
              <a:rPr lang="en-US" b="1" dirty="0" smtClean="0"/>
              <a:t>pure</a:t>
            </a:r>
            <a:r>
              <a:rPr lang="en-US" dirty="0" smtClean="0"/>
              <a:t> </a:t>
            </a:r>
            <a:r>
              <a:rPr lang="en-US" b="1" dirty="0" smtClean="0"/>
              <a:t>effect</a:t>
            </a:r>
            <a:r>
              <a:rPr lang="en-US" dirty="0" smtClean="0"/>
              <a:t> of X</a:t>
            </a:r>
            <a:r>
              <a:rPr lang="en-US" baseline="-25000" dirty="0" smtClean="0"/>
              <a:t>1</a:t>
            </a:r>
            <a:r>
              <a:rPr lang="en-US" dirty="0" smtClean="0"/>
              <a:t> on Y, or the effect of X</a:t>
            </a:r>
            <a:r>
              <a:rPr lang="en-US" baseline="-25000" dirty="0" smtClean="0"/>
              <a:t>1</a:t>
            </a:r>
            <a:r>
              <a:rPr lang="en-US" dirty="0" smtClean="0"/>
              <a:t> </a:t>
            </a:r>
            <a:r>
              <a:rPr lang="en-US" b="1" dirty="0" smtClean="0"/>
              <a:t>controlled</a:t>
            </a:r>
            <a:r>
              <a:rPr lang="en-US" dirty="0" smtClean="0"/>
              <a:t> or </a:t>
            </a:r>
            <a:r>
              <a:rPr lang="en-US" b="1" dirty="0" smtClean="0"/>
              <a:t>adjusted</a:t>
            </a:r>
            <a:r>
              <a:rPr lang="en-US" dirty="0" smtClean="0"/>
              <a:t> for all other predictors in the model.</a:t>
            </a:r>
          </a:p>
          <a:p>
            <a:r>
              <a:rPr lang="en-US" dirty="0" smtClean="0"/>
              <a:t>Ditto for all the other predictors in the model: each parameter is the pure effect of its predictor.</a:t>
            </a:r>
          </a:p>
          <a:p>
            <a:r>
              <a:rPr lang="en-US" dirty="0" smtClean="0"/>
              <a:t>So, if the other predictors </a:t>
            </a:r>
            <a:r>
              <a:rPr lang="en-US" dirty="0"/>
              <a:t>include the</a:t>
            </a:r>
            <a:r>
              <a:rPr lang="en-US" b="1" dirty="0"/>
              <a:t> identities of the </a:t>
            </a:r>
            <a:r>
              <a:rPr lang="en-US" b="1" dirty="0" smtClean="0"/>
              <a:t>athletes</a:t>
            </a:r>
            <a:r>
              <a:rPr lang="en-US" dirty="0" smtClean="0"/>
              <a:t>…</a:t>
            </a:r>
          </a:p>
          <a:p>
            <a:pPr lvl="1"/>
            <a:r>
              <a:rPr lang="en-US" dirty="0" smtClean="0"/>
              <a:t>You can estimate </a:t>
            </a:r>
            <a:r>
              <a:rPr lang="en-US" dirty="0"/>
              <a:t>the pure effect of each environmental condition, as if </a:t>
            </a:r>
            <a:r>
              <a:rPr lang="en-US" dirty="0" smtClean="0"/>
              <a:t>it were all for the same athletes.</a:t>
            </a:r>
            <a:endParaRPr lang="en-US" dirty="0"/>
          </a:p>
          <a:p>
            <a:pPr lvl="1"/>
            <a:r>
              <a:rPr lang="en-US" dirty="0"/>
              <a:t>And parameters for the athletes allow </a:t>
            </a:r>
            <a:r>
              <a:rPr lang="en-US" dirty="0" smtClean="0"/>
              <a:t>you to </a:t>
            </a:r>
            <a:r>
              <a:rPr lang="en-US" dirty="0"/>
              <a:t>estimate pure differences or changes for athletes, as if they were all in the same environment. </a:t>
            </a:r>
            <a:r>
              <a:rPr lang="en-US" b="1" dirty="0"/>
              <a:t>Wow!</a:t>
            </a:r>
          </a:p>
          <a:p>
            <a:pPr marL="268288" lvl="1" indent="0">
              <a:buNone/>
            </a:pPr>
            <a:endParaRPr lang="en-US" sz="800" dirty="0"/>
          </a:p>
          <a:p>
            <a:endParaRPr lang="en-US" dirty="0" smtClean="0"/>
          </a:p>
        </p:txBody>
      </p:sp>
    </p:spTree>
    <p:extLst>
      <p:ext uri="{BB962C8B-B14F-4D97-AF65-F5344CB8AC3E}">
        <p14:creationId xmlns:p14="http://schemas.microsoft.com/office/powerpoint/2010/main" val="1728162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107504" y="44624"/>
            <a:ext cx="8928992" cy="6772736"/>
          </a:xfrm>
        </p:spPr>
        <p:txBody>
          <a:bodyPr/>
          <a:lstStyle/>
          <a:p>
            <a:r>
              <a:rPr lang="en-US" dirty="0" smtClean="0"/>
              <a:t>Yes, but athlete </a:t>
            </a:r>
            <a:r>
              <a:rPr lang="en-US" dirty="0"/>
              <a:t>identities are different from other </a:t>
            </a:r>
            <a:r>
              <a:rPr lang="en-US" dirty="0" smtClean="0"/>
              <a:t>predictors…</a:t>
            </a:r>
            <a:endParaRPr lang="en-US" dirty="0"/>
          </a:p>
          <a:p>
            <a:pPr marL="0" indent="0">
              <a:buNone/>
            </a:pPr>
            <a:r>
              <a:rPr lang="en-NZ" b="1" dirty="0" smtClean="0">
                <a:solidFill>
                  <a:srgbClr val="800080"/>
                </a:solidFill>
              </a:rPr>
              <a:t>Random and Fixed Effects</a:t>
            </a:r>
          </a:p>
          <a:p>
            <a:r>
              <a:rPr lang="en-US" dirty="0" smtClean="0"/>
              <a:t>The athletes represent a </a:t>
            </a:r>
            <a:r>
              <a:rPr lang="en-US" b="1" dirty="0" smtClean="0"/>
              <a:t>sample</a:t>
            </a:r>
            <a:r>
              <a:rPr lang="en-US" dirty="0" smtClean="0"/>
              <a:t> from some population, so you get different identities if you repeat the study with a different sample.</a:t>
            </a:r>
          </a:p>
          <a:p>
            <a:pPr lvl="1"/>
            <a:r>
              <a:rPr lang="en-US" dirty="0" smtClean="0"/>
              <a:t>The variation of athlete identities from sample to sample is </a:t>
            </a:r>
            <a:r>
              <a:rPr lang="en-US" i="1" dirty="0" smtClean="0"/>
              <a:t>random</a:t>
            </a:r>
            <a:r>
              <a:rPr lang="en-US" dirty="0" smtClean="0"/>
              <a:t>.</a:t>
            </a:r>
          </a:p>
          <a:p>
            <a:pPr lvl="1"/>
            <a:r>
              <a:rPr lang="en-US" dirty="0" smtClean="0"/>
              <a:t>Hence athlete identity is a </a:t>
            </a:r>
            <a:r>
              <a:rPr lang="en-US" b="1" dirty="0" smtClean="0"/>
              <a:t>random effect</a:t>
            </a:r>
            <a:r>
              <a:rPr lang="en-US" dirty="0" smtClean="0"/>
              <a:t>.</a:t>
            </a:r>
          </a:p>
          <a:p>
            <a:r>
              <a:rPr lang="en-US" dirty="0" smtClean="0"/>
              <a:t>But the identities of snow condition don't change from one sample to another.  The identities are </a:t>
            </a:r>
            <a:r>
              <a:rPr lang="en-US" b="1" dirty="0" smtClean="0"/>
              <a:t>fixed</a:t>
            </a:r>
            <a:r>
              <a:rPr lang="en-US" dirty="0" smtClean="0"/>
              <a:t>, at whatever levels you choose.</a:t>
            </a:r>
          </a:p>
          <a:p>
            <a:pPr lvl="1"/>
            <a:r>
              <a:rPr lang="en-US" dirty="0" smtClean="0"/>
              <a:t>Hence snow condition is a </a:t>
            </a:r>
            <a:r>
              <a:rPr lang="en-US" b="1" dirty="0" smtClean="0"/>
              <a:t>fixed effect</a:t>
            </a:r>
            <a:r>
              <a:rPr lang="en-US" dirty="0" smtClean="0"/>
              <a:t>.</a:t>
            </a:r>
          </a:p>
          <a:p>
            <a:r>
              <a:rPr lang="en-US" dirty="0" smtClean="0"/>
              <a:t>A mix of fixed and random effects is thus a </a:t>
            </a:r>
            <a:r>
              <a:rPr lang="en-US" b="1" dirty="0" smtClean="0"/>
              <a:t>mixed</a:t>
            </a:r>
            <a:r>
              <a:rPr lang="en-US" dirty="0" smtClean="0"/>
              <a:t> </a:t>
            </a:r>
            <a:r>
              <a:rPr lang="en-US" b="1" dirty="0" smtClean="0"/>
              <a:t>model</a:t>
            </a:r>
            <a:r>
              <a:rPr lang="en-US" dirty="0" smtClean="0"/>
              <a:t>. </a:t>
            </a:r>
          </a:p>
          <a:p>
            <a:pPr lvl="1"/>
            <a:r>
              <a:rPr lang="en-US" dirty="0" smtClean="0"/>
              <a:t>Some mixed models are also known as </a:t>
            </a:r>
            <a:r>
              <a:rPr lang="en-US" b="1" dirty="0" smtClean="0"/>
              <a:t>hierarchical </a:t>
            </a:r>
            <a:r>
              <a:rPr lang="en-US" dirty="0" smtClean="0"/>
              <a:t>or </a:t>
            </a:r>
            <a:r>
              <a:rPr lang="en-US" b="1" dirty="0" smtClean="0"/>
              <a:t>multilevel</a:t>
            </a:r>
            <a:r>
              <a:rPr lang="en-US" dirty="0" smtClean="0"/>
              <a:t>.</a:t>
            </a:r>
          </a:p>
          <a:p>
            <a:r>
              <a:rPr lang="en-US" dirty="0" smtClean="0"/>
              <a:t>More fascinating facts about fixed and random effects…</a:t>
            </a:r>
          </a:p>
          <a:p>
            <a:pPr lvl="1"/>
            <a:r>
              <a:rPr lang="en-US" dirty="0" smtClean="0"/>
              <a:t>A numeric predictor like temperature is fixed, because everyone gets the same parameter.</a:t>
            </a:r>
          </a:p>
          <a:p>
            <a:pPr lvl="1"/>
            <a:r>
              <a:rPr lang="en-US" dirty="0" smtClean="0"/>
              <a:t>A predictor like race identity can be random, if </a:t>
            </a:r>
            <a:r>
              <a:rPr lang="en-US" dirty="0" smtClean="0"/>
              <a:t>it’s considered </a:t>
            </a:r>
            <a:r>
              <a:rPr lang="en-US" smtClean="0"/>
              <a:t>as a sample.</a:t>
            </a:r>
            <a:endParaRPr lang="en-US" dirty="0" smtClean="0"/>
          </a:p>
          <a:p>
            <a:pPr lvl="1"/>
            <a:r>
              <a:rPr lang="en-US" dirty="0" smtClean="0"/>
              <a:t>You can include </a:t>
            </a:r>
            <a:r>
              <a:rPr lang="en-US" dirty="0"/>
              <a:t>interactions between athlete </a:t>
            </a:r>
            <a:r>
              <a:rPr lang="en-US" dirty="0" smtClean="0"/>
              <a:t>identities </a:t>
            </a:r>
            <a:r>
              <a:rPr lang="en-US" dirty="0"/>
              <a:t>and fixed effects to get </a:t>
            </a:r>
            <a:r>
              <a:rPr lang="en-US" b="1" dirty="0"/>
              <a:t>unique effects for each athlete</a:t>
            </a:r>
            <a:r>
              <a:rPr lang="en-US" dirty="0" smtClean="0"/>
              <a:t>.</a:t>
            </a:r>
            <a:endParaRPr lang="en-US" dirty="0"/>
          </a:p>
          <a:p>
            <a:endParaRPr lang="en-US" dirty="0" smtClean="0"/>
          </a:p>
        </p:txBody>
      </p:sp>
    </p:spTree>
    <p:extLst>
      <p:ext uri="{BB962C8B-B14F-4D97-AF65-F5344CB8AC3E}">
        <p14:creationId xmlns:p14="http://schemas.microsoft.com/office/powerpoint/2010/main" val="3925078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22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2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107504" y="44624"/>
            <a:ext cx="8928992" cy="6192688"/>
          </a:xfrm>
        </p:spPr>
        <p:txBody>
          <a:bodyPr/>
          <a:lstStyle/>
          <a:p>
            <a:r>
              <a:rPr lang="en-US" dirty="0" smtClean="0"/>
              <a:t>Here's another useful way to think about fixed and random effects…</a:t>
            </a:r>
          </a:p>
          <a:p>
            <a:pPr lvl="1"/>
            <a:r>
              <a:rPr lang="en-US" dirty="0" smtClean="0"/>
              <a:t>With fixed effects </a:t>
            </a:r>
            <a:r>
              <a:rPr lang="en-US" dirty="0"/>
              <a:t>we </a:t>
            </a:r>
            <a:r>
              <a:rPr lang="en-US" b="1" dirty="0" smtClean="0"/>
              <a:t>estimate and</a:t>
            </a:r>
            <a:r>
              <a:rPr lang="en-US" dirty="0" smtClean="0"/>
              <a:t> </a:t>
            </a:r>
            <a:r>
              <a:rPr lang="en-US" b="1" dirty="0" smtClean="0"/>
              <a:t>account for means</a:t>
            </a:r>
            <a:r>
              <a:rPr lang="en-US" dirty="0" smtClean="0"/>
              <a:t>, differences between means, or the mean effect of differences in a numeric predictor.</a:t>
            </a:r>
          </a:p>
          <a:p>
            <a:pPr lvl="1"/>
            <a:r>
              <a:rPr lang="en-US" dirty="0" smtClean="0"/>
              <a:t>With random effects, we can still estimate the individual means (e.g., for each athlete), but we really </a:t>
            </a:r>
            <a:r>
              <a:rPr lang="en-US" b="1" dirty="0" smtClean="0"/>
              <a:t>account for </a:t>
            </a:r>
            <a:r>
              <a:rPr lang="en-US" b="1" i="1" dirty="0" smtClean="0"/>
              <a:t>variation</a:t>
            </a:r>
            <a:r>
              <a:rPr lang="en-US" dirty="0" smtClean="0"/>
              <a:t>, and we summarize it as a </a:t>
            </a:r>
            <a:r>
              <a:rPr lang="en-US" b="1" dirty="0" smtClean="0"/>
              <a:t>standard deviation</a:t>
            </a:r>
            <a:r>
              <a:rPr lang="en-US" dirty="0" smtClean="0"/>
              <a:t>. </a:t>
            </a:r>
          </a:p>
          <a:p>
            <a:r>
              <a:rPr lang="en-US" dirty="0" smtClean="0"/>
              <a:t>The </a:t>
            </a:r>
            <a:r>
              <a:rPr lang="en-US" b="1" dirty="0" smtClean="0"/>
              <a:t>residual error</a:t>
            </a:r>
            <a:r>
              <a:rPr lang="en-US" dirty="0" smtClean="0"/>
              <a:t> (the differences between </a:t>
            </a:r>
            <a:r>
              <a:rPr lang="en-US" b="1" dirty="0" smtClean="0"/>
              <a:t>observed</a:t>
            </a:r>
            <a:r>
              <a:rPr lang="en-US" dirty="0" smtClean="0"/>
              <a:t> and </a:t>
            </a:r>
            <a:r>
              <a:rPr lang="en-US" b="1" dirty="0" smtClean="0"/>
              <a:t>predicted</a:t>
            </a:r>
            <a:r>
              <a:rPr lang="en-US" dirty="0" smtClean="0"/>
              <a:t> values) is a random effect.</a:t>
            </a:r>
          </a:p>
          <a:p>
            <a:pPr lvl="1"/>
            <a:r>
              <a:rPr lang="en-US" dirty="0" smtClean="0"/>
              <a:t>You can have different residual SD for different clusters of data between or within athletes. Example: more error when athletes are younger.</a:t>
            </a:r>
          </a:p>
          <a:p>
            <a:r>
              <a:rPr lang="en-US" dirty="0" smtClean="0"/>
              <a:t>You can use a </a:t>
            </a:r>
            <a:r>
              <a:rPr lang="en-US" dirty="0"/>
              <a:t>spreadsheet or ANOVA-type </a:t>
            </a:r>
            <a:r>
              <a:rPr lang="en-US" dirty="0" smtClean="0"/>
              <a:t>analyses to take </a:t>
            </a:r>
            <a:r>
              <a:rPr lang="en-US" dirty="0"/>
              <a:t>into account random </a:t>
            </a:r>
            <a:r>
              <a:rPr lang="en-US" dirty="0" smtClean="0"/>
              <a:t>effects in some straightforward models.</a:t>
            </a:r>
          </a:p>
          <a:p>
            <a:r>
              <a:rPr lang="en-US" dirty="0"/>
              <a:t>But sophisticated </a:t>
            </a:r>
            <a:r>
              <a:rPr lang="en-US" dirty="0" smtClean="0"/>
              <a:t>models and large datasets need a stats package that supports mixed modeling: SAS, SPSS</a:t>
            </a:r>
            <a:r>
              <a:rPr lang="en-US" dirty="0"/>
              <a:t>, </a:t>
            </a:r>
            <a:r>
              <a:rPr lang="en-US" dirty="0" smtClean="0"/>
              <a:t>R,…</a:t>
            </a:r>
          </a:p>
          <a:p>
            <a:pPr lvl="1"/>
            <a:r>
              <a:rPr lang="en-US" dirty="0" smtClean="0"/>
              <a:t>Dummy coding is automatic, but you should learn to include dummies yourself for special models.</a:t>
            </a:r>
          </a:p>
          <a:p>
            <a:endParaRPr lang="en-US" dirty="0" smtClean="0"/>
          </a:p>
        </p:txBody>
      </p:sp>
    </p:spTree>
    <p:extLst>
      <p:ext uri="{BB962C8B-B14F-4D97-AF65-F5344CB8AC3E}">
        <p14:creationId xmlns:p14="http://schemas.microsoft.com/office/powerpoint/2010/main" val="119943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504" y="44624"/>
            <a:ext cx="8928992" cy="67828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5" name="AutoShape 2"/>
          <p:cNvSpPr>
            <a:spLocks noGrp="1" noChangeArrowheads="1"/>
          </p:cNvSpPr>
          <p:nvPr>
            <p:ph type="title"/>
          </p:nvPr>
        </p:nvSpPr>
        <p:spPr>
          <a:xfrm>
            <a:off x="1177464" y="176562"/>
            <a:ext cx="6504052" cy="593725"/>
          </a:xfrm>
        </p:spPr>
        <p:txBody>
          <a:bodyPr anchor="t" anchorCtr="0"/>
          <a:lstStyle/>
          <a:p>
            <a:pPr algn="r"/>
            <a:r>
              <a:rPr lang="en-US" sz="3000" dirty="0" smtClean="0">
                <a:latin typeface="Arial Narrow" pitchFamily="34" charset="0"/>
              </a:rPr>
              <a:t>Environmental Factors </a:t>
            </a:r>
            <a:r>
              <a:rPr lang="en-US" sz="3000" dirty="0"/>
              <a:t>A</a:t>
            </a:r>
            <a:r>
              <a:rPr lang="en-US" sz="3000" dirty="0" smtClean="0">
                <a:latin typeface="Arial Narrow" pitchFamily="34" charset="0"/>
              </a:rPr>
              <a:t>ffecting </a:t>
            </a:r>
            <a:br>
              <a:rPr lang="en-US" sz="3000" dirty="0" smtClean="0">
                <a:latin typeface="Arial Narrow" pitchFamily="34" charset="0"/>
              </a:rPr>
            </a:br>
            <a:r>
              <a:rPr lang="en-US" sz="3000" dirty="0" smtClean="0">
                <a:latin typeface="Arial Narrow" pitchFamily="34" charset="0"/>
              </a:rPr>
              <a:t>Track and Field </a:t>
            </a:r>
            <a:r>
              <a:rPr lang="en-US" sz="3000" dirty="0"/>
              <a:t>P</a:t>
            </a:r>
            <a:r>
              <a:rPr lang="en-US" sz="3000" dirty="0" smtClean="0">
                <a:latin typeface="Arial Narrow" pitchFamily="34" charset="0"/>
              </a:rPr>
              <a:t>erformance</a:t>
            </a:r>
          </a:p>
        </p:txBody>
      </p:sp>
      <p:sp>
        <p:nvSpPr>
          <p:cNvPr id="52227" name="Rectangle 3"/>
          <p:cNvSpPr>
            <a:spLocks noGrp="1" noChangeArrowheads="1"/>
          </p:cNvSpPr>
          <p:nvPr>
            <p:ph type="body" idx="1"/>
          </p:nvPr>
        </p:nvSpPr>
        <p:spPr>
          <a:xfrm>
            <a:off x="128712" y="1233408"/>
            <a:ext cx="8835776" cy="5600288"/>
          </a:xfrm>
          <a:noFill/>
        </p:spPr>
        <p:txBody>
          <a:bodyPr/>
          <a:lstStyle/>
          <a:p>
            <a:pPr marL="0" indent="0">
              <a:buNone/>
            </a:pPr>
            <a:r>
              <a:rPr lang="en-NZ" b="1" dirty="0" smtClean="0">
                <a:solidFill>
                  <a:srgbClr val="800080"/>
                </a:solidFill>
              </a:rPr>
              <a:t>Data</a:t>
            </a:r>
          </a:p>
          <a:p>
            <a:r>
              <a:rPr lang="en-NZ" dirty="0" smtClean="0">
                <a:solidFill>
                  <a:srgbClr val="003366"/>
                </a:solidFill>
              </a:rPr>
              <a:t>From the fantastic</a:t>
            </a:r>
            <a:r>
              <a:rPr lang="en-NZ" dirty="0" smtClean="0"/>
              <a:t> Finnish </a:t>
            </a:r>
            <a:r>
              <a:rPr lang="en-NZ" dirty="0"/>
              <a:t>site </a:t>
            </a:r>
            <a:r>
              <a:rPr lang="en-US" dirty="0" smtClean="0"/>
              <a:t>tilastopaja.org.</a:t>
            </a:r>
          </a:p>
          <a:p>
            <a:r>
              <a:rPr lang="en-US" dirty="0" smtClean="0"/>
              <a:t>Lifetime career performances of male and female athletes in top 16 of any Olympics or World Champs 2000–2009.</a:t>
            </a:r>
          </a:p>
          <a:p>
            <a:pPr lvl="1"/>
            <a:r>
              <a:rPr lang="en-US" dirty="0" smtClean="0"/>
              <a:t>~60 athletes and 1000-7000 performances in each of 19+19 events.</a:t>
            </a:r>
          </a:p>
          <a:p>
            <a:pPr marL="0" indent="0">
              <a:buNone/>
            </a:pPr>
            <a:r>
              <a:rPr lang="en-NZ" b="1" dirty="0" smtClean="0">
                <a:solidFill>
                  <a:srgbClr val="800080"/>
                </a:solidFill>
              </a:rPr>
              <a:t>Analysis</a:t>
            </a:r>
            <a:endParaRPr lang="en-NZ" dirty="0" smtClean="0"/>
          </a:p>
          <a:p>
            <a:r>
              <a:rPr lang="en-NZ" dirty="0" smtClean="0"/>
              <a:t>Separate analysis for each event.</a:t>
            </a:r>
          </a:p>
          <a:p>
            <a:r>
              <a:rPr lang="en-NZ" dirty="0" smtClean="0"/>
              <a:t>Dependent: log-transformed time (track) or distance (field) to estimate </a:t>
            </a:r>
            <a:r>
              <a:rPr lang="en-NZ" dirty="0" err="1" smtClean="0"/>
              <a:t>percent</a:t>
            </a:r>
            <a:r>
              <a:rPr lang="en-NZ" dirty="0" smtClean="0"/>
              <a:t> effects.</a:t>
            </a:r>
          </a:p>
          <a:p>
            <a:r>
              <a:rPr lang="en-NZ" dirty="0" smtClean="0"/>
              <a:t>Fixed </a:t>
            </a:r>
            <a:r>
              <a:rPr lang="en-NZ" dirty="0"/>
              <a:t>effects were included to estimate mean times or </a:t>
            </a:r>
            <a:r>
              <a:rPr lang="en-NZ" dirty="0" smtClean="0"/>
              <a:t>distances for</a:t>
            </a:r>
            <a:r>
              <a:rPr lang="en-NZ" dirty="0"/>
              <a:t>…</a:t>
            </a:r>
          </a:p>
          <a:p>
            <a:pPr lvl="1">
              <a:spcBef>
                <a:spcPts val="200"/>
              </a:spcBef>
            </a:pPr>
            <a:r>
              <a:rPr lang="en-NZ" dirty="0"/>
              <a:t>global competitions (Olympics or World Champs) </a:t>
            </a:r>
            <a:r>
              <a:rPr lang="en-NZ" dirty="0" err="1"/>
              <a:t>vs</a:t>
            </a:r>
            <a:r>
              <a:rPr lang="en-NZ" dirty="0"/>
              <a:t> the rest;</a:t>
            </a:r>
          </a:p>
          <a:p>
            <a:pPr lvl="1">
              <a:spcBef>
                <a:spcPts val="200"/>
              </a:spcBef>
            </a:pPr>
            <a:r>
              <a:rPr lang="en-NZ" dirty="0"/>
              <a:t>altitude above </a:t>
            </a:r>
            <a:r>
              <a:rPr lang="en-NZ" dirty="0" err="1"/>
              <a:t>vs</a:t>
            </a:r>
            <a:r>
              <a:rPr lang="en-NZ" dirty="0"/>
              <a:t> below 1000 m;</a:t>
            </a:r>
          </a:p>
          <a:p>
            <a:pPr lvl="1">
              <a:spcBef>
                <a:spcPts val="200"/>
              </a:spcBef>
            </a:pPr>
            <a:r>
              <a:rPr lang="en-NZ" dirty="0"/>
              <a:t>other factors not presented today: indoors </a:t>
            </a:r>
            <a:r>
              <a:rPr lang="en-NZ" dirty="0" err="1"/>
              <a:t>vs</a:t>
            </a:r>
            <a:r>
              <a:rPr lang="en-NZ" dirty="0"/>
              <a:t> outdoors, differences in wind speed</a:t>
            </a:r>
            <a:r>
              <a:rPr lang="en-NZ" dirty="0" smtClean="0"/>
              <a:t>, and </a:t>
            </a:r>
            <a:r>
              <a:rPr lang="en-NZ" dirty="0"/>
              <a:t>mean differences in age </a:t>
            </a:r>
            <a:r>
              <a:rPr lang="en-NZ" dirty="0" err="1"/>
              <a:t>modeled</a:t>
            </a:r>
            <a:r>
              <a:rPr lang="en-NZ" dirty="0"/>
              <a:t> as a quadratic</a:t>
            </a:r>
            <a:r>
              <a:rPr lang="en-NZ" dirty="0" smtClean="0"/>
              <a:t>.</a:t>
            </a:r>
            <a:endParaRPr lang="en-US" dirty="0"/>
          </a:p>
        </p:txBody>
      </p:sp>
      <p:pic>
        <p:nvPicPr>
          <p:cNvPr id="1843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5116" t="13410" r="4121" b="6124"/>
          <a:stretch/>
        </p:blipFill>
        <p:spPr bwMode="auto">
          <a:xfrm>
            <a:off x="7730192" y="161958"/>
            <a:ext cx="1224136" cy="15791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2"/>
          <p:cNvSpPr txBox="1">
            <a:spLocks noChangeArrowheads="1"/>
          </p:cNvSpPr>
          <p:nvPr/>
        </p:nvSpPr>
        <p:spPr bwMode="auto">
          <a:xfrm>
            <a:off x="4993888" y="1042832"/>
            <a:ext cx="2684165" cy="504056"/>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lgn="r"/>
            <a:r>
              <a:rPr lang="en-US" sz="2400" i="1" dirty="0" smtClean="0">
                <a:latin typeface="Arial Narrow" pitchFamily="34" charset="0"/>
              </a:rPr>
              <a:t>Steve Hollings</a:t>
            </a:r>
            <a:br>
              <a:rPr lang="en-US" sz="2400" i="1" dirty="0" smtClean="0">
                <a:latin typeface="Arial Narrow" pitchFamily="34" charset="0"/>
              </a:rPr>
            </a:br>
            <a:r>
              <a:rPr lang="en-US" sz="2000" dirty="0" smtClean="0">
                <a:latin typeface="Arial Narrow" pitchFamily="34" charset="0"/>
              </a:rPr>
              <a:t>EJSS 12, 201-6, 2011</a:t>
            </a:r>
            <a:endParaRPr lang="en-US" sz="2400" dirty="0" smtClean="0">
              <a:latin typeface="Arial Narrow" pitchFamily="34" charset="0"/>
            </a:endParaRPr>
          </a:p>
        </p:txBody>
      </p:sp>
      <p:sp>
        <p:nvSpPr>
          <p:cNvPr id="8" name="AutoShape 2"/>
          <p:cNvSpPr txBox="1">
            <a:spLocks noChangeArrowheads="1"/>
          </p:cNvSpPr>
          <p:nvPr/>
        </p:nvSpPr>
        <p:spPr bwMode="auto">
          <a:xfrm>
            <a:off x="4860032" y="3356992"/>
            <a:ext cx="3888432" cy="648072"/>
          </a:xfrm>
          <a:prstGeom prst="roundRect">
            <a:avLst>
              <a:gd name="adj" fmla="val 0"/>
            </a:avLst>
          </a:prstGeom>
          <a:solidFill>
            <a:srgbClr val="FFCCFF"/>
          </a:solidFill>
          <a:ln>
            <a:solidFill>
              <a:srgbClr val="800080"/>
            </a:solidFill>
          </a:ln>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lgn="just"/>
            <a:r>
              <a:rPr lang="en-US" sz="2000" dirty="0" smtClean="0">
                <a:latin typeface="Arial Narrow" pitchFamily="34" charset="0"/>
              </a:rPr>
              <a:t>See the last slide for details of the model for this and the other projects.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2227">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2227">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bldLvl="3" autoUpdateAnimBg="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504" y="116631"/>
            <a:ext cx="8928992" cy="61114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227" name="Rectangle 3"/>
          <p:cNvSpPr>
            <a:spLocks noGrp="1" noChangeArrowheads="1"/>
          </p:cNvSpPr>
          <p:nvPr>
            <p:ph type="body" idx="1"/>
          </p:nvPr>
        </p:nvSpPr>
        <p:spPr>
          <a:xfrm>
            <a:off x="107504" y="160990"/>
            <a:ext cx="8856984" cy="5233434"/>
          </a:xfrm>
        </p:spPr>
        <p:txBody>
          <a:bodyPr/>
          <a:lstStyle/>
          <a:p>
            <a:r>
              <a:rPr lang="en-NZ" dirty="0"/>
              <a:t>Random effects are not presented here, but were included to account for variation in…</a:t>
            </a:r>
          </a:p>
          <a:p>
            <a:pPr lvl="1"/>
            <a:r>
              <a:rPr lang="en-NZ" dirty="0"/>
              <a:t>quadratic age trajectories (trends) from athlete to athlete;</a:t>
            </a:r>
          </a:p>
          <a:p>
            <a:pPr lvl="1"/>
            <a:r>
              <a:rPr lang="en-US" dirty="0"/>
              <a:t>each athlete's time or distance from one race to the next (the residuals).</a:t>
            </a:r>
          </a:p>
          <a:p>
            <a:pPr lvl="2"/>
            <a:r>
              <a:rPr lang="en-US" dirty="0"/>
              <a:t>Different residual SD were estimated for global senior, global junior, and other competitions.</a:t>
            </a:r>
            <a:endParaRPr lang="en-NZ" dirty="0"/>
          </a:p>
          <a:p>
            <a:pPr eaLnBrk="1" hangingPunct="1"/>
            <a:r>
              <a:rPr lang="en-US" dirty="0" smtClean="0"/>
              <a:t>Effects were assessed using magnitude-based inference.</a:t>
            </a:r>
          </a:p>
          <a:p>
            <a:pPr lvl="1" eaLnBrk="1" hangingPunct="1"/>
            <a:r>
              <a:rPr lang="en-US" dirty="0" smtClean="0"/>
              <a:t>Thresholds </a:t>
            </a:r>
            <a:r>
              <a:rPr lang="en-US" dirty="0"/>
              <a:t>for small, moderate, large and very large effects defined by 0.3, 0.9, 1.6 and 2.5 of the within-athlete variability of top athletes between competitions </a:t>
            </a:r>
            <a:r>
              <a:rPr lang="en-US" sz="2000" dirty="0"/>
              <a:t>(Hopkins et al., MSSE 41, 3-12, 2009) .</a:t>
            </a:r>
          </a:p>
          <a:p>
            <a:pPr lvl="2" eaLnBrk="1" hangingPunct="1"/>
            <a:r>
              <a:rPr lang="en-US" dirty="0"/>
              <a:t>The variability was 0.8% for track &lt;3 km, 1.1% for track </a:t>
            </a:r>
            <a:r>
              <a:rPr lang="en-US" dirty="0">
                <a:sym typeface="Symbol"/>
              </a:rPr>
              <a:t>3 km,</a:t>
            </a:r>
            <a:br>
              <a:rPr lang="en-US" dirty="0">
                <a:sym typeface="Symbol"/>
              </a:rPr>
            </a:br>
            <a:r>
              <a:rPr lang="en-US" dirty="0">
                <a:sym typeface="Symbol"/>
              </a:rPr>
              <a:t>2.1% for jumps, 3.3% for throws</a:t>
            </a:r>
            <a:r>
              <a:rPr lang="en-US" sz="2000" dirty="0">
                <a:sym typeface="Symbol"/>
              </a:rPr>
              <a:t> (Hopkins, </a:t>
            </a:r>
            <a:r>
              <a:rPr lang="en-US" sz="2000" dirty="0" err="1">
                <a:sym typeface="Symbol"/>
              </a:rPr>
              <a:t>Sportscience</a:t>
            </a:r>
            <a:r>
              <a:rPr lang="en-US" sz="2000" dirty="0">
                <a:sym typeface="Symbol"/>
              </a:rPr>
              <a:t> 9, 17-20, 2005).</a:t>
            </a:r>
            <a:endParaRPr lang="en-US" dirty="0"/>
          </a:p>
          <a:p>
            <a:pPr lvl="1" eaLnBrk="1" hangingPunct="1"/>
            <a:r>
              <a:rPr lang="en-US" dirty="0" smtClean="0"/>
              <a:t>Magnitudes </a:t>
            </a:r>
            <a:r>
              <a:rPr lang="en-US" dirty="0"/>
              <a:t>of observed values of effects with adequate precision (sufficiently narrow confidence intervals) were interpreted </a:t>
            </a:r>
            <a:r>
              <a:rPr lang="en-US" dirty="0" smtClean="0"/>
              <a:t>using these thresholds.</a:t>
            </a:r>
            <a:endParaRPr lang="en-US" dirty="0"/>
          </a:p>
          <a:p>
            <a:pPr lvl="1" eaLnBrk="1" hangingPunct="1"/>
            <a:r>
              <a:rPr lang="en-US" dirty="0"/>
              <a:t>Almost all effects had adequate precision even at the 99% level</a:t>
            </a:r>
            <a:r>
              <a:rPr lang="en-US" dirty="0" smtClean="0"/>
              <a:t>.</a:t>
            </a:r>
            <a:endParaRPr lang="en-US" dirty="0"/>
          </a:p>
        </p:txBody>
      </p:sp>
    </p:spTree>
    <p:extLst>
      <p:ext uri="{BB962C8B-B14F-4D97-AF65-F5344CB8AC3E}">
        <p14:creationId xmlns:p14="http://schemas.microsoft.com/office/powerpoint/2010/main" val="3594064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69"/>
          <p:cNvSpPr>
            <a:spLocks noChangeArrowheads="1"/>
          </p:cNvSpPr>
          <p:nvPr/>
        </p:nvSpPr>
        <p:spPr bwMode="auto">
          <a:xfrm>
            <a:off x="300806" y="44624"/>
            <a:ext cx="8375650" cy="676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07" name="AutoShape 2"/>
          <p:cNvSpPr>
            <a:spLocks noGrp="1" noChangeArrowheads="1"/>
          </p:cNvSpPr>
          <p:nvPr>
            <p:ph type="title"/>
          </p:nvPr>
        </p:nvSpPr>
        <p:spPr>
          <a:xfrm>
            <a:off x="2722069" y="245517"/>
            <a:ext cx="5500687" cy="566737"/>
          </a:xfr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sz="2800" dirty="0">
                <a:latin typeface="Arial Narrow" pitchFamily="34" charset="0"/>
              </a:rPr>
              <a:t>Effect of global competitions</a:t>
            </a:r>
          </a:p>
        </p:txBody>
      </p:sp>
      <p:sp>
        <p:nvSpPr>
          <p:cNvPr id="21523" name="Rectangle 4"/>
          <p:cNvSpPr>
            <a:spLocks noChangeArrowheads="1"/>
          </p:cNvSpPr>
          <p:nvPr/>
        </p:nvSpPr>
        <p:spPr bwMode="auto">
          <a:xfrm>
            <a:off x="433834" y="1646142"/>
            <a:ext cx="3384550" cy="455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spcBef>
                <a:spcPct val="20000"/>
              </a:spcBef>
              <a:buClr>
                <a:schemeClr val="tx1"/>
              </a:buClr>
              <a:buSzPct val="75000"/>
              <a:buFont typeface="Wingdings" pitchFamily="2" charset="2"/>
              <a:buNone/>
            </a:pPr>
            <a:r>
              <a:rPr lang="en-US" sz="2400" b="1" dirty="0" smtClean="0"/>
              <a:t>Track (times)</a:t>
            </a:r>
            <a:endParaRPr lang="en-US" sz="2400" b="1" dirty="0"/>
          </a:p>
        </p:txBody>
      </p:sp>
      <p:sp>
        <p:nvSpPr>
          <p:cNvPr id="21524" name="Rectangle 5"/>
          <p:cNvSpPr>
            <a:spLocks noChangeArrowheads="1"/>
          </p:cNvSpPr>
          <p:nvPr/>
        </p:nvSpPr>
        <p:spPr bwMode="auto">
          <a:xfrm>
            <a:off x="3818384" y="1646142"/>
            <a:ext cx="2232025" cy="455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spcBef>
                <a:spcPct val="20000"/>
              </a:spcBef>
              <a:buClr>
                <a:schemeClr val="tx1"/>
              </a:buClr>
              <a:buSzPct val="75000"/>
              <a:buFont typeface="Wingdings" pitchFamily="2" charset="2"/>
              <a:buNone/>
            </a:pPr>
            <a:r>
              <a:rPr lang="en-US" sz="2400" b="1" dirty="0" smtClean="0"/>
              <a:t>Men (%)</a:t>
            </a:r>
            <a:endParaRPr lang="en-US" sz="2400" b="1" dirty="0"/>
          </a:p>
        </p:txBody>
      </p:sp>
      <p:pic>
        <p:nvPicPr>
          <p:cNvPr id="21511" name="Picture 100" descr="bn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40" y="138511"/>
            <a:ext cx="23399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5"/>
          <p:cNvSpPr>
            <a:spLocks noChangeArrowheads="1"/>
          </p:cNvSpPr>
          <p:nvPr/>
        </p:nvSpPr>
        <p:spPr bwMode="auto">
          <a:xfrm>
            <a:off x="6050409" y="1646167"/>
            <a:ext cx="2232025" cy="455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spcBef>
                <a:spcPct val="20000"/>
              </a:spcBef>
              <a:buClr>
                <a:schemeClr val="tx1"/>
              </a:buClr>
              <a:buSzPct val="75000"/>
              <a:buFont typeface="Wingdings" pitchFamily="2" charset="2"/>
              <a:buNone/>
            </a:pPr>
            <a:r>
              <a:rPr lang="en-US" sz="2400" b="1" dirty="0" smtClean="0"/>
              <a:t>Women (%)</a:t>
            </a:r>
            <a:endParaRPr lang="en-US" sz="2400" b="1" dirty="0"/>
          </a:p>
        </p:txBody>
      </p:sp>
      <p:grpSp>
        <p:nvGrpSpPr>
          <p:cNvPr id="3" name="Group 2"/>
          <p:cNvGrpSpPr/>
          <p:nvPr/>
        </p:nvGrpSpPr>
        <p:grpSpPr>
          <a:xfrm>
            <a:off x="433834" y="2101755"/>
            <a:ext cx="7848600" cy="415800"/>
            <a:chOff x="323528" y="2188894"/>
            <a:chExt cx="7848600" cy="455613"/>
          </a:xfrm>
        </p:grpSpPr>
        <p:sp>
          <p:nvSpPr>
            <p:cNvPr id="21525" name="Rectangle 6"/>
            <p:cNvSpPr>
              <a:spLocks noChangeArrowheads="1"/>
            </p:cNvSpPr>
            <p:nvPr/>
          </p:nvSpPr>
          <p:spPr bwMode="auto">
            <a:xfrm>
              <a:off x="323528" y="2188894"/>
              <a:ext cx="3384550" cy="455613"/>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100 to 400 m</a:t>
              </a:r>
              <a:endParaRPr lang="en-US" sz="2400" dirty="0"/>
            </a:p>
          </p:txBody>
        </p:sp>
        <p:sp>
          <p:nvSpPr>
            <p:cNvPr id="21526" name="Rectangle 7"/>
            <p:cNvSpPr>
              <a:spLocks noChangeArrowheads="1"/>
            </p:cNvSpPr>
            <p:nvPr/>
          </p:nvSpPr>
          <p:spPr bwMode="auto">
            <a:xfrm>
              <a:off x="3708078" y="2188894"/>
              <a:ext cx="2232025" cy="455613"/>
            </a:xfrm>
            <a:prstGeom prst="rect">
              <a:avLst/>
            </a:prstGeom>
            <a:solidFill>
              <a:srgbClr val="99FF66"/>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a:t>
              </a:r>
              <a:r>
                <a:rPr lang="en-US" sz="2400" dirty="0" smtClean="0"/>
                <a:t>0.7</a:t>
              </a:r>
              <a:endParaRPr lang="en-US" sz="1700" dirty="0">
                <a:cs typeface="Arial" charset="0"/>
              </a:endParaRPr>
            </a:p>
          </p:txBody>
        </p:sp>
        <p:sp>
          <p:nvSpPr>
            <p:cNvPr id="41" name="Rectangle 7"/>
            <p:cNvSpPr>
              <a:spLocks noChangeArrowheads="1"/>
            </p:cNvSpPr>
            <p:nvPr/>
          </p:nvSpPr>
          <p:spPr bwMode="auto">
            <a:xfrm>
              <a:off x="5940103" y="2188894"/>
              <a:ext cx="2232025" cy="455613"/>
            </a:xfrm>
            <a:prstGeom prst="rect">
              <a:avLst/>
            </a:prstGeom>
            <a:solidFill>
              <a:srgbClr val="99FF66"/>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a:t>
              </a:r>
              <a:r>
                <a:rPr lang="en-US" sz="2400" dirty="0" smtClean="0"/>
                <a:t>0.8</a:t>
              </a:r>
              <a:endParaRPr lang="en-US" sz="1700" dirty="0">
                <a:cs typeface="Arial" charset="0"/>
              </a:endParaRPr>
            </a:p>
          </p:txBody>
        </p:sp>
      </p:grpSp>
      <p:grpSp>
        <p:nvGrpSpPr>
          <p:cNvPr id="7" name="Group 6"/>
          <p:cNvGrpSpPr/>
          <p:nvPr/>
        </p:nvGrpSpPr>
        <p:grpSpPr>
          <a:xfrm>
            <a:off x="433834" y="2939730"/>
            <a:ext cx="7848600" cy="415800"/>
            <a:chOff x="323528" y="3094244"/>
            <a:chExt cx="7848600" cy="455638"/>
          </a:xfrm>
        </p:grpSpPr>
        <p:sp>
          <p:nvSpPr>
            <p:cNvPr id="21539" name="Rectangle 18"/>
            <p:cNvSpPr>
              <a:spLocks noChangeArrowheads="1"/>
            </p:cNvSpPr>
            <p:nvPr/>
          </p:nvSpPr>
          <p:spPr bwMode="auto">
            <a:xfrm>
              <a:off x="323528" y="3094244"/>
              <a:ext cx="3384550" cy="455613"/>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1500 m</a:t>
              </a:r>
              <a:endParaRPr lang="en-US" sz="2400" dirty="0"/>
            </a:p>
          </p:txBody>
        </p:sp>
        <p:sp>
          <p:nvSpPr>
            <p:cNvPr id="21540" name="Rectangle 19"/>
            <p:cNvSpPr>
              <a:spLocks noChangeArrowheads="1"/>
            </p:cNvSpPr>
            <p:nvPr/>
          </p:nvSpPr>
          <p:spPr bwMode="auto">
            <a:xfrm>
              <a:off x="3708078" y="3094244"/>
              <a:ext cx="2232025" cy="455613"/>
            </a:xfrm>
            <a:prstGeom prst="rect">
              <a:avLst/>
            </a:prstGeom>
            <a:solidFill>
              <a:srgbClr val="FFFF99"/>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 </a:t>
              </a:r>
              <a:r>
                <a:rPr lang="en-US" sz="2400" dirty="0" smtClean="0"/>
                <a:t>0.6</a:t>
              </a:r>
              <a:endParaRPr lang="en-US" sz="1700" dirty="0">
                <a:cs typeface="Arial" charset="0"/>
              </a:endParaRPr>
            </a:p>
          </p:txBody>
        </p:sp>
        <p:sp>
          <p:nvSpPr>
            <p:cNvPr id="43" name="Rectangle 19"/>
            <p:cNvSpPr>
              <a:spLocks noChangeArrowheads="1"/>
            </p:cNvSpPr>
            <p:nvPr/>
          </p:nvSpPr>
          <p:spPr bwMode="auto">
            <a:xfrm>
              <a:off x="5940103" y="3094269"/>
              <a:ext cx="2232025"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 -0.1</a:t>
              </a:r>
            </a:p>
          </p:txBody>
        </p:sp>
      </p:grpSp>
      <p:grpSp>
        <p:nvGrpSpPr>
          <p:cNvPr id="5" name="Group 4"/>
          <p:cNvGrpSpPr/>
          <p:nvPr/>
        </p:nvGrpSpPr>
        <p:grpSpPr>
          <a:xfrm>
            <a:off x="433834" y="2521592"/>
            <a:ext cx="7848600" cy="415800"/>
            <a:chOff x="323528" y="2637606"/>
            <a:chExt cx="7848600" cy="455638"/>
          </a:xfrm>
        </p:grpSpPr>
        <p:sp>
          <p:nvSpPr>
            <p:cNvPr id="21512" name="Rectangle 66"/>
            <p:cNvSpPr>
              <a:spLocks noChangeArrowheads="1"/>
            </p:cNvSpPr>
            <p:nvPr/>
          </p:nvSpPr>
          <p:spPr bwMode="auto">
            <a:xfrm>
              <a:off x="3708078" y="2637606"/>
              <a:ext cx="2232025"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 0.0</a:t>
              </a:r>
            </a:p>
          </p:txBody>
        </p:sp>
        <p:sp>
          <p:nvSpPr>
            <p:cNvPr id="21513" name="Rectangle 64"/>
            <p:cNvSpPr>
              <a:spLocks noChangeArrowheads="1"/>
            </p:cNvSpPr>
            <p:nvPr/>
          </p:nvSpPr>
          <p:spPr bwMode="auto">
            <a:xfrm>
              <a:off x="323528" y="2637606"/>
              <a:ext cx="3384550" cy="455613"/>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800 m</a:t>
              </a:r>
              <a:endParaRPr lang="en-US" sz="2400" dirty="0"/>
            </a:p>
          </p:txBody>
        </p:sp>
        <p:sp>
          <p:nvSpPr>
            <p:cNvPr id="46" name="Rectangle 66"/>
            <p:cNvSpPr>
              <a:spLocks noChangeArrowheads="1"/>
            </p:cNvSpPr>
            <p:nvPr/>
          </p:nvSpPr>
          <p:spPr bwMode="auto">
            <a:xfrm>
              <a:off x="5940103" y="2637631"/>
              <a:ext cx="2232025" cy="455613"/>
            </a:xfrm>
            <a:prstGeom prst="rect">
              <a:avLst/>
            </a:prstGeom>
            <a:solidFill>
              <a:srgbClr val="99FF66"/>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smtClean="0"/>
                <a:t> -0.6</a:t>
              </a:r>
              <a:endParaRPr lang="en-US" sz="1700" dirty="0"/>
            </a:p>
          </p:txBody>
        </p:sp>
      </p:grpSp>
      <p:grpSp>
        <p:nvGrpSpPr>
          <p:cNvPr id="9" name="Group 8"/>
          <p:cNvGrpSpPr/>
          <p:nvPr/>
        </p:nvGrpSpPr>
        <p:grpSpPr>
          <a:xfrm>
            <a:off x="433834" y="3363174"/>
            <a:ext cx="7851359" cy="2559793"/>
            <a:chOff x="323528" y="3546563"/>
            <a:chExt cx="7851359" cy="2834765"/>
          </a:xfrm>
        </p:grpSpPr>
        <p:sp>
          <p:nvSpPr>
            <p:cNvPr id="21516" name="Rectangle 16"/>
            <p:cNvSpPr>
              <a:spLocks noChangeArrowheads="1"/>
            </p:cNvSpPr>
            <p:nvPr/>
          </p:nvSpPr>
          <p:spPr bwMode="auto">
            <a:xfrm>
              <a:off x="323528" y="4450487"/>
              <a:ext cx="3384550" cy="455613"/>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10000 m</a:t>
              </a:r>
              <a:endParaRPr lang="en-US" sz="2400" dirty="0"/>
            </a:p>
          </p:txBody>
        </p:sp>
        <p:sp>
          <p:nvSpPr>
            <p:cNvPr id="21517" name="Rectangle 17"/>
            <p:cNvSpPr>
              <a:spLocks noChangeArrowheads="1"/>
            </p:cNvSpPr>
            <p:nvPr/>
          </p:nvSpPr>
          <p:spPr bwMode="auto">
            <a:xfrm>
              <a:off x="3708078" y="4450487"/>
              <a:ext cx="2232025"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 0.2</a:t>
              </a:r>
            </a:p>
          </p:txBody>
        </p:sp>
        <p:sp>
          <p:nvSpPr>
            <p:cNvPr id="21514" name="Rectangle 14"/>
            <p:cNvSpPr>
              <a:spLocks noChangeArrowheads="1"/>
            </p:cNvSpPr>
            <p:nvPr/>
          </p:nvSpPr>
          <p:spPr bwMode="auto">
            <a:xfrm>
              <a:off x="323528" y="3546563"/>
              <a:ext cx="3384550" cy="455613"/>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a:t>3000-m steeplechase</a:t>
              </a:r>
            </a:p>
          </p:txBody>
        </p:sp>
        <p:sp>
          <p:nvSpPr>
            <p:cNvPr id="21515" name="Rectangle 15"/>
            <p:cNvSpPr>
              <a:spLocks noChangeArrowheads="1"/>
            </p:cNvSpPr>
            <p:nvPr/>
          </p:nvSpPr>
          <p:spPr bwMode="auto">
            <a:xfrm>
              <a:off x="3708078" y="3546563"/>
              <a:ext cx="2232025"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-0.1</a:t>
              </a:r>
            </a:p>
          </p:txBody>
        </p:sp>
        <p:sp>
          <p:nvSpPr>
            <p:cNvPr id="45" name="Rectangle 17"/>
            <p:cNvSpPr>
              <a:spLocks noChangeArrowheads="1"/>
            </p:cNvSpPr>
            <p:nvPr/>
          </p:nvSpPr>
          <p:spPr bwMode="auto">
            <a:xfrm>
              <a:off x="5940103" y="4450512"/>
              <a:ext cx="2232025"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 -0.4</a:t>
              </a:r>
            </a:p>
          </p:txBody>
        </p:sp>
        <p:sp>
          <p:nvSpPr>
            <p:cNvPr id="47" name="Rectangle 15"/>
            <p:cNvSpPr>
              <a:spLocks noChangeArrowheads="1"/>
            </p:cNvSpPr>
            <p:nvPr/>
          </p:nvSpPr>
          <p:spPr bwMode="auto">
            <a:xfrm>
              <a:off x="5940103" y="3546563"/>
              <a:ext cx="2232025" cy="455613"/>
            </a:xfrm>
            <a:prstGeom prst="rect">
              <a:avLst/>
            </a:prstGeom>
            <a:solidFill>
              <a:srgbClr val="99FF66"/>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a:t>
              </a:r>
              <a:r>
                <a:rPr lang="en-US" sz="2400" dirty="0" smtClean="0"/>
                <a:t>1.4</a:t>
              </a:r>
              <a:endParaRPr lang="en-US" sz="1700" dirty="0"/>
            </a:p>
          </p:txBody>
        </p:sp>
        <p:sp>
          <p:nvSpPr>
            <p:cNvPr id="48" name="Rectangle 20"/>
            <p:cNvSpPr>
              <a:spLocks noChangeArrowheads="1"/>
            </p:cNvSpPr>
            <p:nvPr/>
          </p:nvSpPr>
          <p:spPr bwMode="auto">
            <a:xfrm>
              <a:off x="326287" y="3994849"/>
              <a:ext cx="3384550" cy="455613"/>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5000 m</a:t>
              </a:r>
              <a:endParaRPr lang="en-US" sz="2400" dirty="0"/>
            </a:p>
          </p:txBody>
        </p:sp>
        <p:sp>
          <p:nvSpPr>
            <p:cNvPr id="49" name="Rectangle 21"/>
            <p:cNvSpPr>
              <a:spLocks noChangeArrowheads="1"/>
            </p:cNvSpPr>
            <p:nvPr/>
          </p:nvSpPr>
          <p:spPr bwMode="auto">
            <a:xfrm>
              <a:off x="3710837" y="3994849"/>
              <a:ext cx="2232025" cy="455613"/>
            </a:xfrm>
            <a:prstGeom prst="rect">
              <a:avLst/>
            </a:prstGeom>
            <a:solidFill>
              <a:srgbClr val="FFFF99"/>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1.2</a:t>
              </a:r>
            </a:p>
          </p:txBody>
        </p:sp>
        <p:sp>
          <p:nvSpPr>
            <p:cNvPr id="50" name="Rectangle 21"/>
            <p:cNvSpPr>
              <a:spLocks noChangeArrowheads="1"/>
            </p:cNvSpPr>
            <p:nvPr/>
          </p:nvSpPr>
          <p:spPr bwMode="auto">
            <a:xfrm>
              <a:off x="5942862" y="3994874"/>
              <a:ext cx="2232025"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-0.2</a:t>
              </a:r>
            </a:p>
          </p:txBody>
        </p:sp>
        <p:sp>
          <p:nvSpPr>
            <p:cNvPr id="51" name="Rectangle 4"/>
            <p:cNvSpPr>
              <a:spLocks noChangeArrowheads="1"/>
            </p:cNvSpPr>
            <p:nvPr/>
          </p:nvSpPr>
          <p:spPr bwMode="auto">
            <a:xfrm>
              <a:off x="323528" y="5014489"/>
              <a:ext cx="3384550" cy="455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spcBef>
                  <a:spcPct val="20000"/>
                </a:spcBef>
                <a:buClr>
                  <a:schemeClr val="tx1"/>
                </a:buClr>
                <a:buSzPct val="75000"/>
                <a:buFont typeface="Wingdings" pitchFamily="2" charset="2"/>
                <a:buNone/>
              </a:pPr>
              <a:r>
                <a:rPr lang="en-US" sz="2400" b="1" dirty="0" smtClean="0"/>
                <a:t>Field (distances)</a:t>
              </a:r>
              <a:endParaRPr lang="en-US" sz="2400" b="1" dirty="0"/>
            </a:p>
          </p:txBody>
        </p:sp>
        <p:sp>
          <p:nvSpPr>
            <p:cNvPr id="52" name="Rectangle 5"/>
            <p:cNvSpPr>
              <a:spLocks noChangeArrowheads="1"/>
            </p:cNvSpPr>
            <p:nvPr/>
          </p:nvSpPr>
          <p:spPr bwMode="auto">
            <a:xfrm>
              <a:off x="3708078" y="5014489"/>
              <a:ext cx="2232025" cy="455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spcBef>
                  <a:spcPct val="20000"/>
                </a:spcBef>
                <a:buClr>
                  <a:schemeClr val="tx1"/>
                </a:buClr>
                <a:buSzPct val="75000"/>
                <a:buFont typeface="Wingdings" pitchFamily="2" charset="2"/>
                <a:buNone/>
              </a:pPr>
              <a:r>
                <a:rPr lang="en-US" sz="2400" b="1" dirty="0" smtClean="0"/>
                <a:t>Men (%)</a:t>
              </a:r>
              <a:endParaRPr lang="en-US" sz="2400" b="1" dirty="0"/>
            </a:p>
          </p:txBody>
        </p:sp>
        <p:sp>
          <p:nvSpPr>
            <p:cNvPr id="53" name="Rectangle 6"/>
            <p:cNvSpPr>
              <a:spLocks noChangeArrowheads="1"/>
            </p:cNvSpPr>
            <p:nvPr/>
          </p:nvSpPr>
          <p:spPr bwMode="auto">
            <a:xfrm>
              <a:off x="323528" y="5470102"/>
              <a:ext cx="3384550" cy="455613"/>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Jumping</a:t>
              </a:r>
              <a:endParaRPr lang="en-US" sz="2400" dirty="0"/>
            </a:p>
          </p:txBody>
        </p:sp>
        <p:sp>
          <p:nvSpPr>
            <p:cNvPr id="54" name="Rectangle 7"/>
            <p:cNvSpPr>
              <a:spLocks noChangeArrowheads="1"/>
            </p:cNvSpPr>
            <p:nvPr/>
          </p:nvSpPr>
          <p:spPr bwMode="auto">
            <a:xfrm>
              <a:off x="3708078" y="5470102"/>
              <a:ext cx="2232025"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0.3 to 1.2</a:t>
              </a:r>
            </a:p>
          </p:txBody>
        </p:sp>
        <p:sp>
          <p:nvSpPr>
            <p:cNvPr id="55" name="Rectangle 5"/>
            <p:cNvSpPr>
              <a:spLocks noChangeArrowheads="1"/>
            </p:cNvSpPr>
            <p:nvPr/>
          </p:nvSpPr>
          <p:spPr bwMode="auto">
            <a:xfrm>
              <a:off x="5940103" y="5014514"/>
              <a:ext cx="2232025" cy="455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spcBef>
                  <a:spcPct val="20000"/>
                </a:spcBef>
                <a:buClr>
                  <a:schemeClr val="tx1"/>
                </a:buClr>
                <a:buSzPct val="75000"/>
                <a:buFont typeface="Wingdings" pitchFamily="2" charset="2"/>
                <a:buNone/>
              </a:pPr>
              <a:r>
                <a:rPr lang="en-US" sz="2400" b="1" dirty="0" smtClean="0"/>
                <a:t>Women (%)</a:t>
              </a:r>
              <a:endParaRPr lang="en-US" sz="2400" b="1" dirty="0"/>
            </a:p>
          </p:txBody>
        </p:sp>
        <p:sp>
          <p:nvSpPr>
            <p:cNvPr id="56" name="Rectangle 7"/>
            <p:cNvSpPr>
              <a:spLocks noChangeArrowheads="1"/>
            </p:cNvSpPr>
            <p:nvPr/>
          </p:nvSpPr>
          <p:spPr bwMode="auto">
            <a:xfrm>
              <a:off x="5940103" y="5470102"/>
              <a:ext cx="2232025"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0.5 to 0.8</a:t>
              </a:r>
            </a:p>
          </p:txBody>
        </p:sp>
        <p:sp>
          <p:nvSpPr>
            <p:cNvPr id="57" name="Rectangle 6"/>
            <p:cNvSpPr>
              <a:spLocks noChangeArrowheads="1"/>
            </p:cNvSpPr>
            <p:nvPr/>
          </p:nvSpPr>
          <p:spPr bwMode="auto">
            <a:xfrm>
              <a:off x="323528" y="5925715"/>
              <a:ext cx="3384550" cy="455613"/>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Throwing</a:t>
              </a:r>
              <a:endParaRPr lang="en-US" sz="2400" dirty="0"/>
            </a:p>
          </p:txBody>
        </p:sp>
        <p:sp>
          <p:nvSpPr>
            <p:cNvPr id="58" name="Rectangle 7"/>
            <p:cNvSpPr>
              <a:spLocks noChangeArrowheads="1"/>
            </p:cNvSpPr>
            <p:nvPr/>
          </p:nvSpPr>
          <p:spPr bwMode="auto">
            <a:xfrm>
              <a:off x="3708078" y="5925715"/>
              <a:ext cx="2232025"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-0.4 to 0.1</a:t>
              </a:r>
            </a:p>
          </p:txBody>
        </p:sp>
        <p:sp>
          <p:nvSpPr>
            <p:cNvPr id="59" name="Rectangle 7"/>
            <p:cNvSpPr>
              <a:spLocks noChangeArrowheads="1"/>
            </p:cNvSpPr>
            <p:nvPr/>
          </p:nvSpPr>
          <p:spPr bwMode="auto">
            <a:xfrm>
              <a:off x="5940103" y="5925715"/>
              <a:ext cx="2232025"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-0.3 to 1.7</a:t>
              </a:r>
            </a:p>
          </p:txBody>
        </p:sp>
        <p:sp>
          <p:nvSpPr>
            <p:cNvPr id="60" name="Rectangle 7"/>
            <p:cNvSpPr>
              <a:spLocks noChangeArrowheads="1"/>
            </p:cNvSpPr>
            <p:nvPr/>
          </p:nvSpPr>
          <p:spPr bwMode="auto">
            <a:xfrm>
              <a:off x="7239000" y="5933666"/>
              <a:ext cx="928267" cy="436756"/>
            </a:xfrm>
            <a:prstGeom prst="rect">
              <a:avLst/>
            </a:prstGeom>
            <a:solidFill>
              <a:srgbClr val="99FF66"/>
            </a:solidFill>
            <a:ln w="9525">
              <a:noFill/>
              <a:miter lim="800000"/>
              <a:headEnd/>
              <a:tailEnd/>
            </a:ln>
          </p:spPr>
          <p:txBody>
            <a:bodyPr lIns="0"/>
            <a:lstStyle/>
            <a:p>
              <a:pPr eaLnBrk="1" hangingPunct="1">
                <a:spcBef>
                  <a:spcPct val="20000"/>
                </a:spcBef>
                <a:buClr>
                  <a:schemeClr val="tx1"/>
                </a:buClr>
                <a:buSzPct val="75000"/>
                <a:buFont typeface="Wingdings" pitchFamily="2" charset="2"/>
                <a:buNone/>
              </a:pPr>
              <a:r>
                <a:rPr lang="en-US" sz="2400" dirty="0" smtClean="0"/>
                <a:t>1.7</a:t>
              </a:r>
              <a:endParaRPr lang="en-US" sz="1700" dirty="0">
                <a:cs typeface="Arial" charset="0"/>
              </a:endParaRPr>
            </a:p>
          </p:txBody>
        </p:sp>
        <p:sp>
          <p:nvSpPr>
            <p:cNvPr id="61" name="Rectangle 7"/>
            <p:cNvSpPr>
              <a:spLocks noChangeArrowheads="1"/>
            </p:cNvSpPr>
            <p:nvPr/>
          </p:nvSpPr>
          <p:spPr bwMode="auto">
            <a:xfrm>
              <a:off x="5031206" y="5478738"/>
              <a:ext cx="900261" cy="442099"/>
            </a:xfrm>
            <a:prstGeom prst="rect">
              <a:avLst/>
            </a:prstGeom>
            <a:solidFill>
              <a:srgbClr val="99FF66"/>
            </a:solidFill>
            <a:ln w="9525">
              <a:noFill/>
              <a:miter lim="800000"/>
              <a:headEnd/>
              <a:tailEnd/>
            </a:ln>
          </p:spPr>
          <p:txBody>
            <a:bodyPr lIns="0"/>
            <a:lstStyle/>
            <a:p>
              <a:pPr eaLnBrk="1" hangingPunct="1">
                <a:spcBef>
                  <a:spcPct val="20000"/>
                </a:spcBef>
                <a:buClr>
                  <a:schemeClr val="tx1"/>
                </a:buClr>
                <a:buSzPct val="75000"/>
                <a:buFont typeface="Wingdings" pitchFamily="2" charset="2"/>
                <a:buNone/>
              </a:pPr>
              <a:r>
                <a:rPr lang="en-US" sz="2400" dirty="0" smtClean="0"/>
                <a:t>1.2</a:t>
              </a:r>
              <a:endParaRPr lang="en-US" sz="1700" dirty="0">
                <a:cs typeface="Arial" charset="0"/>
              </a:endParaRPr>
            </a:p>
          </p:txBody>
        </p:sp>
        <p:sp>
          <p:nvSpPr>
            <p:cNvPr id="62" name="Rectangle 7"/>
            <p:cNvSpPr>
              <a:spLocks noChangeArrowheads="1"/>
            </p:cNvSpPr>
            <p:nvPr/>
          </p:nvSpPr>
          <p:spPr bwMode="auto">
            <a:xfrm>
              <a:off x="7240524" y="5481304"/>
              <a:ext cx="926743" cy="430064"/>
            </a:xfrm>
            <a:prstGeom prst="rect">
              <a:avLst/>
            </a:prstGeom>
            <a:solidFill>
              <a:srgbClr val="99FF66"/>
            </a:solidFill>
            <a:ln w="9525">
              <a:noFill/>
              <a:miter lim="800000"/>
              <a:headEnd/>
              <a:tailEnd/>
            </a:ln>
          </p:spPr>
          <p:txBody>
            <a:bodyPr lIns="0"/>
            <a:lstStyle/>
            <a:p>
              <a:pPr eaLnBrk="1" hangingPunct="1">
                <a:spcBef>
                  <a:spcPct val="20000"/>
                </a:spcBef>
                <a:buClr>
                  <a:schemeClr val="tx1"/>
                </a:buClr>
                <a:buSzPct val="75000"/>
                <a:buFont typeface="Wingdings" pitchFamily="2" charset="2"/>
                <a:buNone/>
              </a:pPr>
              <a:r>
                <a:rPr lang="en-US" sz="2400" dirty="0" smtClean="0"/>
                <a:t>0.8</a:t>
              </a:r>
              <a:endParaRPr lang="en-US" sz="1700" dirty="0">
                <a:cs typeface="Arial" charset="0"/>
              </a:endParaRPr>
            </a:p>
          </p:txBody>
        </p:sp>
      </p:grpSp>
      <p:grpSp>
        <p:nvGrpSpPr>
          <p:cNvPr id="4" name="Group 3"/>
          <p:cNvGrpSpPr/>
          <p:nvPr/>
        </p:nvGrpSpPr>
        <p:grpSpPr>
          <a:xfrm>
            <a:off x="2857588" y="978073"/>
            <a:ext cx="1968734" cy="455613"/>
            <a:chOff x="2747282" y="1065212"/>
            <a:chExt cx="1968734" cy="455613"/>
          </a:xfrm>
        </p:grpSpPr>
        <p:sp>
          <p:nvSpPr>
            <p:cNvPr id="64" name="Rectangle 6"/>
            <p:cNvSpPr>
              <a:spLocks noChangeArrowheads="1"/>
            </p:cNvSpPr>
            <p:nvPr/>
          </p:nvSpPr>
          <p:spPr bwMode="auto">
            <a:xfrm>
              <a:off x="3261899" y="1065212"/>
              <a:ext cx="1454117" cy="455613"/>
            </a:xfrm>
            <a:prstGeom prst="rect">
              <a:avLst/>
            </a:prstGeom>
            <a:solidFill>
              <a:schemeClr val="bg1"/>
            </a:solidFill>
            <a:ln w="9525">
              <a:noFill/>
              <a:miter lim="800000"/>
              <a:headEnd/>
              <a:tailEnd/>
            </a:ln>
          </p:spPr>
          <p:txBody>
            <a:bodyPr lIns="0" tIns="0" rIns="0" bIns="0" anchor="ctr" anchorCtr="0"/>
            <a:lstStyle/>
            <a:p>
              <a:pPr eaLnBrk="1" hangingPunct="1">
                <a:lnSpc>
                  <a:spcPct val="80000"/>
                </a:lnSpc>
                <a:spcBef>
                  <a:spcPts val="0"/>
                </a:spcBef>
                <a:buClr>
                  <a:schemeClr val="tx1"/>
                </a:buClr>
                <a:buSzPct val="75000"/>
                <a:buFont typeface="Wingdings" pitchFamily="2" charset="2"/>
                <a:buNone/>
              </a:pPr>
              <a:r>
                <a:rPr lang="en-US" sz="2000" dirty="0" smtClean="0">
                  <a:latin typeface="Arial Narrow" pitchFamily="34" charset="0"/>
                </a:rPr>
                <a:t>small</a:t>
              </a:r>
              <a:br>
                <a:rPr lang="en-US" sz="2000" dirty="0" smtClean="0">
                  <a:latin typeface="Arial Narrow" pitchFamily="34" charset="0"/>
                </a:rPr>
              </a:br>
              <a:r>
                <a:rPr lang="en-US" sz="2000" dirty="0" smtClean="0">
                  <a:latin typeface="Arial Narrow" pitchFamily="34" charset="0"/>
                </a:rPr>
                <a:t>enhancement</a:t>
              </a:r>
              <a:endParaRPr lang="en-US" sz="2000" dirty="0">
                <a:latin typeface="Arial Narrow" pitchFamily="34" charset="0"/>
              </a:endParaRPr>
            </a:p>
          </p:txBody>
        </p:sp>
        <p:sp>
          <p:nvSpPr>
            <p:cNvPr id="63" name="Rectangle 7"/>
            <p:cNvSpPr>
              <a:spLocks noChangeArrowheads="1"/>
            </p:cNvSpPr>
            <p:nvPr/>
          </p:nvSpPr>
          <p:spPr bwMode="auto">
            <a:xfrm>
              <a:off x="2747282" y="1088769"/>
              <a:ext cx="439876" cy="409065"/>
            </a:xfrm>
            <a:prstGeom prst="rect">
              <a:avLst/>
            </a:prstGeom>
            <a:solidFill>
              <a:srgbClr val="99FF66"/>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endParaRPr lang="en-US" sz="1700" dirty="0">
                <a:cs typeface="Arial" charset="0"/>
              </a:endParaRPr>
            </a:p>
          </p:txBody>
        </p:sp>
      </p:grpSp>
      <p:grpSp>
        <p:nvGrpSpPr>
          <p:cNvPr id="6" name="Group 5"/>
          <p:cNvGrpSpPr/>
          <p:nvPr/>
        </p:nvGrpSpPr>
        <p:grpSpPr>
          <a:xfrm>
            <a:off x="4962288" y="980837"/>
            <a:ext cx="1232186" cy="455613"/>
            <a:chOff x="4851982" y="1067976"/>
            <a:chExt cx="1232186" cy="455613"/>
          </a:xfrm>
        </p:grpSpPr>
        <p:sp>
          <p:nvSpPr>
            <p:cNvPr id="66" name="Rectangle 6"/>
            <p:cNvSpPr>
              <a:spLocks noChangeArrowheads="1"/>
            </p:cNvSpPr>
            <p:nvPr/>
          </p:nvSpPr>
          <p:spPr bwMode="auto">
            <a:xfrm>
              <a:off x="5366599" y="1067976"/>
              <a:ext cx="717569" cy="455613"/>
            </a:xfrm>
            <a:prstGeom prst="rect">
              <a:avLst/>
            </a:prstGeom>
            <a:solidFill>
              <a:schemeClr val="bg1"/>
            </a:solidFill>
            <a:ln w="9525">
              <a:noFill/>
              <a:miter lim="800000"/>
              <a:headEnd/>
              <a:tailEnd/>
            </a:ln>
          </p:spPr>
          <p:txBody>
            <a:bodyPr lIns="0" tIns="0" rIns="0" bIns="0" anchor="ctr" anchorCtr="0"/>
            <a:lstStyle/>
            <a:p>
              <a:pPr eaLnBrk="1" hangingPunct="1">
                <a:lnSpc>
                  <a:spcPct val="80000"/>
                </a:lnSpc>
                <a:spcBef>
                  <a:spcPts val="0"/>
                </a:spcBef>
                <a:buClr>
                  <a:schemeClr val="tx1"/>
                </a:buClr>
                <a:buSzPct val="75000"/>
                <a:buFont typeface="Wingdings" pitchFamily="2" charset="2"/>
                <a:buNone/>
              </a:pPr>
              <a:r>
                <a:rPr lang="en-US" sz="2000" dirty="0" smtClean="0">
                  <a:latin typeface="Arial Narrow" pitchFamily="34" charset="0"/>
                </a:rPr>
                <a:t>trivial</a:t>
              </a:r>
              <a:br>
                <a:rPr lang="en-US" sz="2000" dirty="0" smtClean="0">
                  <a:latin typeface="Arial Narrow" pitchFamily="34" charset="0"/>
                </a:rPr>
              </a:br>
              <a:r>
                <a:rPr lang="en-US" sz="2000" dirty="0" smtClean="0">
                  <a:latin typeface="Arial Narrow" pitchFamily="34" charset="0"/>
                </a:rPr>
                <a:t>effect</a:t>
              </a:r>
              <a:endParaRPr lang="en-US" sz="2000" dirty="0">
                <a:latin typeface="Arial Narrow" pitchFamily="34" charset="0"/>
              </a:endParaRPr>
            </a:p>
          </p:txBody>
        </p:sp>
        <p:sp>
          <p:nvSpPr>
            <p:cNvPr id="65" name="Rectangle 7"/>
            <p:cNvSpPr>
              <a:spLocks noChangeArrowheads="1"/>
            </p:cNvSpPr>
            <p:nvPr/>
          </p:nvSpPr>
          <p:spPr bwMode="auto">
            <a:xfrm>
              <a:off x="4851982" y="1091251"/>
              <a:ext cx="439876" cy="409065"/>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endParaRPr lang="en-US" sz="1700" dirty="0">
                <a:cs typeface="Arial" charset="0"/>
              </a:endParaRPr>
            </a:p>
          </p:txBody>
        </p:sp>
      </p:grpSp>
      <p:grpSp>
        <p:nvGrpSpPr>
          <p:cNvPr id="8" name="Group 7"/>
          <p:cNvGrpSpPr/>
          <p:nvPr/>
        </p:nvGrpSpPr>
        <p:grpSpPr>
          <a:xfrm>
            <a:off x="6474233" y="983601"/>
            <a:ext cx="1808473" cy="455613"/>
            <a:chOff x="6363927" y="1070740"/>
            <a:chExt cx="1808473" cy="455613"/>
          </a:xfrm>
        </p:grpSpPr>
        <p:sp>
          <p:nvSpPr>
            <p:cNvPr id="67" name="Rectangle 7"/>
            <p:cNvSpPr>
              <a:spLocks noChangeArrowheads="1"/>
            </p:cNvSpPr>
            <p:nvPr/>
          </p:nvSpPr>
          <p:spPr bwMode="auto">
            <a:xfrm>
              <a:off x="6363927" y="1093732"/>
              <a:ext cx="439876" cy="409065"/>
            </a:xfrm>
            <a:prstGeom prst="rect">
              <a:avLst/>
            </a:prstGeom>
            <a:solidFill>
              <a:srgbClr val="FFFF99"/>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endParaRPr lang="en-US" sz="1700" dirty="0">
                <a:cs typeface="Arial" charset="0"/>
              </a:endParaRPr>
            </a:p>
          </p:txBody>
        </p:sp>
        <p:sp>
          <p:nvSpPr>
            <p:cNvPr id="68" name="Rectangle 6"/>
            <p:cNvSpPr>
              <a:spLocks noChangeArrowheads="1"/>
            </p:cNvSpPr>
            <p:nvPr/>
          </p:nvSpPr>
          <p:spPr bwMode="auto">
            <a:xfrm>
              <a:off x="6878544" y="1070740"/>
              <a:ext cx="1293856" cy="455613"/>
            </a:xfrm>
            <a:prstGeom prst="rect">
              <a:avLst/>
            </a:prstGeom>
            <a:solidFill>
              <a:schemeClr val="bg1"/>
            </a:solidFill>
            <a:ln w="9525">
              <a:noFill/>
              <a:miter lim="800000"/>
              <a:headEnd/>
              <a:tailEnd/>
            </a:ln>
          </p:spPr>
          <p:txBody>
            <a:bodyPr lIns="0" tIns="0" rIns="0" bIns="0" anchor="ctr" anchorCtr="0"/>
            <a:lstStyle/>
            <a:p>
              <a:pPr eaLnBrk="1" hangingPunct="1">
                <a:lnSpc>
                  <a:spcPct val="80000"/>
                </a:lnSpc>
                <a:spcBef>
                  <a:spcPts val="0"/>
                </a:spcBef>
                <a:buClr>
                  <a:schemeClr val="tx1"/>
                </a:buClr>
                <a:buSzPct val="75000"/>
                <a:buFont typeface="Wingdings" pitchFamily="2" charset="2"/>
                <a:buNone/>
              </a:pPr>
              <a:r>
                <a:rPr lang="en-US" sz="2000" dirty="0" smtClean="0">
                  <a:latin typeface="Arial Narrow" pitchFamily="34" charset="0"/>
                </a:rPr>
                <a:t>small</a:t>
              </a:r>
              <a:br>
                <a:rPr lang="en-US" sz="2000" dirty="0" smtClean="0">
                  <a:latin typeface="Arial Narrow" pitchFamily="34" charset="0"/>
                </a:rPr>
              </a:br>
              <a:r>
                <a:rPr lang="en-US" sz="2000" dirty="0" smtClean="0">
                  <a:latin typeface="Arial Narrow" pitchFamily="34" charset="0"/>
                </a:rPr>
                <a:t>impairment</a:t>
              </a:r>
              <a:endParaRPr lang="en-US" sz="2000" dirty="0">
                <a:latin typeface="Arial Narrow" pitchFamily="34" charset="0"/>
              </a:endParaRPr>
            </a:p>
          </p:txBody>
        </p:sp>
      </p:grpSp>
      <p:sp>
        <p:nvSpPr>
          <p:cNvPr id="70" name="Rectangle 4"/>
          <p:cNvSpPr>
            <a:spLocks noChangeArrowheads="1"/>
          </p:cNvSpPr>
          <p:nvPr/>
        </p:nvSpPr>
        <p:spPr bwMode="auto">
          <a:xfrm>
            <a:off x="436593" y="5903560"/>
            <a:ext cx="7840980" cy="8640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t" anchorCtr="0"/>
          <a:lstStyle/>
          <a:p>
            <a:pPr eaLnBrk="1" hangingPunct="1">
              <a:spcBef>
                <a:spcPct val="20000"/>
              </a:spcBef>
              <a:buClr>
                <a:schemeClr val="tx1"/>
              </a:buClr>
              <a:buSzPct val="75000"/>
              <a:buFont typeface="Wingdings" pitchFamily="2" charset="2"/>
              <a:buNone/>
            </a:pPr>
            <a:r>
              <a:rPr lang="en-US" sz="2600" b="1" dirty="0" smtClean="0">
                <a:latin typeface="Arial Narrow" pitchFamily="34" charset="0"/>
              </a:rPr>
              <a:t>Conclusion</a:t>
            </a:r>
            <a:r>
              <a:rPr lang="en-US" sz="2600" dirty="0" smtClean="0">
                <a:latin typeface="Arial Narrow" pitchFamily="34" charset="0"/>
              </a:rPr>
              <a:t>: compared with men, women are less strategic? </a:t>
            </a:r>
            <a:br>
              <a:rPr lang="en-US" sz="2600" dirty="0" smtClean="0">
                <a:latin typeface="Arial Narrow" pitchFamily="34" charset="0"/>
              </a:rPr>
            </a:br>
            <a:r>
              <a:rPr lang="en-US" sz="2600" dirty="0" smtClean="0">
                <a:latin typeface="Arial Narrow" pitchFamily="34" charset="0"/>
              </a:rPr>
              <a:t>They just do their own thing? </a:t>
            </a:r>
            <a:endParaRPr lang="en-US" sz="2600" dirty="0">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72"/>
          <p:cNvSpPr>
            <a:spLocks noChangeArrowheads="1"/>
          </p:cNvSpPr>
          <p:nvPr/>
        </p:nvSpPr>
        <p:spPr bwMode="auto">
          <a:xfrm>
            <a:off x="324346" y="44624"/>
            <a:ext cx="8424118" cy="6697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1" name="AutoShape 2"/>
          <p:cNvSpPr>
            <a:spLocks noGrp="1" noChangeArrowheads="1"/>
          </p:cNvSpPr>
          <p:nvPr>
            <p:ph type="title"/>
          </p:nvPr>
        </p:nvSpPr>
        <p:spPr>
          <a:xfrm>
            <a:off x="2926307" y="44624"/>
            <a:ext cx="4973638" cy="488449"/>
          </a:xfrm>
        </p:spPr>
        <p:txBody>
          <a:bodyPr anchor="b"/>
          <a:lstStyle/>
          <a:p>
            <a:pPr algn="l" eaLnBrk="1" hangingPunct="1"/>
            <a:r>
              <a:rPr lang="en-US" sz="2800" dirty="0" smtClean="0"/>
              <a:t>Effect of altitude (</a:t>
            </a:r>
            <a:r>
              <a:rPr lang="en-US" sz="2800" dirty="0" smtClean="0">
                <a:cs typeface="Arial" charset="0"/>
              </a:rPr>
              <a:t>≥ 1000 m) </a:t>
            </a:r>
            <a:endParaRPr lang="en-US" sz="2800" dirty="0" smtClean="0"/>
          </a:p>
        </p:txBody>
      </p:sp>
      <p:pic>
        <p:nvPicPr>
          <p:cNvPr id="22535" name="Picture 73"/>
          <p:cNvPicPr>
            <a:picLocks noChangeAspect="1" noChangeArrowheads="1"/>
          </p:cNvPicPr>
          <p:nvPr/>
        </p:nvPicPr>
        <p:blipFill>
          <a:blip r:embed="rId3">
            <a:extLst>
              <a:ext uri="{28A0092B-C50C-407E-A947-70E740481C1C}">
                <a14:useLocalDpi xmlns:a14="http://schemas.microsoft.com/office/drawing/2010/main" val="0"/>
              </a:ext>
            </a:extLst>
          </a:blip>
          <a:srcRect b="19778"/>
          <a:stretch>
            <a:fillRect/>
          </a:stretch>
        </p:blipFill>
        <p:spPr bwMode="auto">
          <a:xfrm>
            <a:off x="401796" y="117376"/>
            <a:ext cx="2491574" cy="13199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21952" y="1557536"/>
            <a:ext cx="7446964" cy="1956729"/>
            <a:chOff x="395536" y="1688295"/>
            <a:chExt cx="7446964" cy="2277050"/>
          </a:xfrm>
        </p:grpSpPr>
        <p:sp>
          <p:nvSpPr>
            <p:cNvPr id="22538" name="Rectangle 54"/>
            <p:cNvSpPr>
              <a:spLocks noChangeArrowheads="1"/>
            </p:cNvSpPr>
            <p:nvPr/>
          </p:nvSpPr>
          <p:spPr bwMode="auto">
            <a:xfrm>
              <a:off x="3603874" y="3507887"/>
              <a:ext cx="2119313"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-0.1</a:t>
              </a:r>
            </a:p>
          </p:txBody>
        </p:sp>
        <p:sp>
          <p:nvSpPr>
            <p:cNvPr id="22539" name="Rectangle 52"/>
            <p:cNvSpPr>
              <a:spLocks noChangeArrowheads="1"/>
            </p:cNvSpPr>
            <p:nvPr/>
          </p:nvSpPr>
          <p:spPr bwMode="auto">
            <a:xfrm>
              <a:off x="395536" y="3507887"/>
              <a:ext cx="3208338" cy="455613"/>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110- &amp; 100-m </a:t>
              </a:r>
              <a:r>
                <a:rPr lang="en-US" sz="2400" dirty="0"/>
                <a:t>hurdles</a:t>
              </a:r>
            </a:p>
          </p:txBody>
        </p:sp>
        <p:sp>
          <p:nvSpPr>
            <p:cNvPr id="22540" name="Rectangle 5"/>
            <p:cNvSpPr>
              <a:spLocks noChangeArrowheads="1"/>
            </p:cNvSpPr>
            <p:nvPr/>
          </p:nvSpPr>
          <p:spPr bwMode="auto">
            <a:xfrm>
              <a:off x="395536" y="1688295"/>
              <a:ext cx="3208338" cy="455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spcBef>
                  <a:spcPct val="20000"/>
                </a:spcBef>
                <a:buClr>
                  <a:schemeClr val="tx1"/>
                </a:buClr>
                <a:buSzPct val="75000"/>
                <a:buFont typeface="Wingdings" pitchFamily="2" charset="2"/>
                <a:buNone/>
              </a:pPr>
              <a:r>
                <a:rPr lang="en-US" sz="2400" b="1" dirty="0" smtClean="0"/>
                <a:t>Track (times)</a:t>
              </a:r>
              <a:endParaRPr lang="en-US" sz="2400" b="1" dirty="0"/>
            </a:p>
          </p:txBody>
        </p:sp>
        <p:sp>
          <p:nvSpPr>
            <p:cNvPr id="22541" name="Rectangle 6"/>
            <p:cNvSpPr>
              <a:spLocks noChangeArrowheads="1"/>
            </p:cNvSpPr>
            <p:nvPr/>
          </p:nvSpPr>
          <p:spPr bwMode="auto">
            <a:xfrm>
              <a:off x="3603874" y="1688295"/>
              <a:ext cx="2119313" cy="455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spcBef>
                  <a:spcPct val="20000"/>
                </a:spcBef>
                <a:buClr>
                  <a:schemeClr val="tx1"/>
                </a:buClr>
                <a:buSzPct val="75000"/>
                <a:buFont typeface="Wingdings" pitchFamily="2" charset="2"/>
                <a:buNone/>
              </a:pPr>
              <a:r>
                <a:rPr lang="en-US" sz="2400" b="1" dirty="0" smtClean="0"/>
                <a:t>Men (%)</a:t>
              </a:r>
              <a:endParaRPr lang="en-US" sz="2400" b="1" dirty="0"/>
            </a:p>
          </p:txBody>
        </p:sp>
        <p:sp>
          <p:nvSpPr>
            <p:cNvPr id="22542" name="Line 24"/>
            <p:cNvSpPr>
              <a:spLocks noChangeShapeType="1"/>
            </p:cNvSpPr>
            <p:nvPr/>
          </p:nvSpPr>
          <p:spPr bwMode="auto">
            <a:xfrm>
              <a:off x="395536" y="3492012"/>
              <a:ext cx="5327650" cy="0"/>
            </a:xfrm>
            <a:prstGeom prst="line">
              <a:avLst/>
            </a:prstGeom>
            <a:noFill/>
            <a:ln w="12700" cap="rnd"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8" name="Rectangle 9"/>
            <p:cNvSpPr>
              <a:spLocks noChangeArrowheads="1"/>
            </p:cNvSpPr>
            <p:nvPr/>
          </p:nvSpPr>
          <p:spPr bwMode="auto">
            <a:xfrm>
              <a:off x="395536" y="2141050"/>
              <a:ext cx="3208338" cy="455612"/>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100 m</a:t>
              </a:r>
              <a:endParaRPr lang="en-US" sz="2400" dirty="0"/>
            </a:p>
          </p:txBody>
        </p:sp>
        <p:sp>
          <p:nvSpPr>
            <p:cNvPr id="22569" name="Rectangle 10"/>
            <p:cNvSpPr>
              <a:spLocks noChangeArrowheads="1"/>
            </p:cNvSpPr>
            <p:nvPr/>
          </p:nvSpPr>
          <p:spPr bwMode="auto">
            <a:xfrm>
              <a:off x="3603874" y="2141050"/>
              <a:ext cx="2119313" cy="455612"/>
            </a:xfrm>
            <a:prstGeom prst="rect">
              <a:avLst/>
            </a:prstGeom>
            <a:solidFill>
              <a:srgbClr val="99FF66"/>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a:t>
              </a:r>
              <a:r>
                <a:rPr lang="en-US" sz="2400" dirty="0" smtClean="0"/>
                <a:t>0.5</a:t>
              </a:r>
              <a:endParaRPr lang="en-US" sz="1700" dirty="0">
                <a:solidFill>
                  <a:srgbClr val="336699"/>
                </a:solidFill>
              </a:endParaRPr>
            </a:p>
          </p:txBody>
        </p:sp>
        <p:sp>
          <p:nvSpPr>
            <p:cNvPr id="22570" name="Rectangle 11"/>
            <p:cNvSpPr>
              <a:spLocks noChangeArrowheads="1"/>
            </p:cNvSpPr>
            <p:nvPr/>
          </p:nvSpPr>
          <p:spPr bwMode="auto">
            <a:xfrm>
              <a:off x="395536" y="2596662"/>
              <a:ext cx="3208338" cy="455612"/>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200 m</a:t>
              </a:r>
              <a:endParaRPr lang="en-US" sz="2400" dirty="0"/>
            </a:p>
          </p:txBody>
        </p:sp>
        <p:sp>
          <p:nvSpPr>
            <p:cNvPr id="22571" name="Rectangle 12"/>
            <p:cNvSpPr>
              <a:spLocks noChangeArrowheads="1"/>
            </p:cNvSpPr>
            <p:nvPr/>
          </p:nvSpPr>
          <p:spPr bwMode="auto">
            <a:xfrm>
              <a:off x="3603874" y="2596662"/>
              <a:ext cx="2119313" cy="455612"/>
            </a:xfrm>
            <a:prstGeom prst="rect">
              <a:avLst/>
            </a:prstGeom>
            <a:solidFill>
              <a:srgbClr val="99FF66"/>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a:t>
              </a:r>
              <a:r>
                <a:rPr lang="en-US" sz="2400" dirty="0" smtClean="0"/>
                <a:t>0.4</a:t>
              </a:r>
              <a:endParaRPr lang="en-US" sz="1700" dirty="0">
                <a:solidFill>
                  <a:srgbClr val="336699"/>
                </a:solidFill>
              </a:endParaRPr>
            </a:p>
          </p:txBody>
        </p:sp>
        <p:sp>
          <p:nvSpPr>
            <p:cNvPr id="22572" name="Rectangle 13"/>
            <p:cNvSpPr>
              <a:spLocks noChangeArrowheads="1"/>
            </p:cNvSpPr>
            <p:nvPr/>
          </p:nvSpPr>
          <p:spPr bwMode="auto">
            <a:xfrm>
              <a:off x="395536" y="3052275"/>
              <a:ext cx="3208338" cy="455612"/>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400 m</a:t>
              </a:r>
              <a:endParaRPr lang="en-US" sz="2400" dirty="0"/>
            </a:p>
          </p:txBody>
        </p:sp>
        <p:sp>
          <p:nvSpPr>
            <p:cNvPr id="22573" name="Rectangle 14"/>
            <p:cNvSpPr>
              <a:spLocks noChangeArrowheads="1"/>
            </p:cNvSpPr>
            <p:nvPr/>
          </p:nvSpPr>
          <p:spPr bwMode="auto">
            <a:xfrm>
              <a:off x="3603874" y="3052275"/>
              <a:ext cx="2119313" cy="455612"/>
            </a:xfrm>
            <a:prstGeom prst="rect">
              <a:avLst/>
            </a:prstGeom>
            <a:solidFill>
              <a:srgbClr val="99FF66"/>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a:t>
              </a:r>
              <a:r>
                <a:rPr lang="en-US" sz="2400" dirty="0" smtClean="0"/>
                <a:t>0.3</a:t>
              </a:r>
              <a:endParaRPr lang="en-US" sz="1700" dirty="0">
                <a:solidFill>
                  <a:srgbClr val="336699"/>
                </a:solidFill>
              </a:endParaRPr>
            </a:p>
          </p:txBody>
        </p:sp>
        <p:sp>
          <p:nvSpPr>
            <p:cNvPr id="57" name="Rectangle 54"/>
            <p:cNvSpPr>
              <a:spLocks noChangeArrowheads="1"/>
            </p:cNvSpPr>
            <p:nvPr/>
          </p:nvSpPr>
          <p:spPr bwMode="auto">
            <a:xfrm>
              <a:off x="5723187" y="3509732"/>
              <a:ext cx="2119313"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-0.1</a:t>
              </a:r>
            </a:p>
          </p:txBody>
        </p:sp>
        <p:sp>
          <p:nvSpPr>
            <p:cNvPr id="58" name="Rectangle 6"/>
            <p:cNvSpPr>
              <a:spLocks noChangeArrowheads="1"/>
            </p:cNvSpPr>
            <p:nvPr/>
          </p:nvSpPr>
          <p:spPr bwMode="auto">
            <a:xfrm>
              <a:off x="5723187" y="1688295"/>
              <a:ext cx="2119313" cy="455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spcBef>
                  <a:spcPct val="20000"/>
                </a:spcBef>
                <a:buClr>
                  <a:schemeClr val="tx1"/>
                </a:buClr>
                <a:buSzPct val="75000"/>
                <a:buFont typeface="Wingdings" pitchFamily="2" charset="2"/>
                <a:buNone/>
              </a:pPr>
              <a:r>
                <a:rPr lang="en-US" sz="2400" b="1" dirty="0" smtClean="0"/>
                <a:t>Women (%)</a:t>
              </a:r>
              <a:endParaRPr lang="en-US" sz="2400" b="1" dirty="0"/>
            </a:p>
          </p:txBody>
        </p:sp>
        <p:sp>
          <p:nvSpPr>
            <p:cNvPr id="59" name="Rectangle 10"/>
            <p:cNvSpPr>
              <a:spLocks noChangeArrowheads="1"/>
            </p:cNvSpPr>
            <p:nvPr/>
          </p:nvSpPr>
          <p:spPr bwMode="auto">
            <a:xfrm>
              <a:off x="5723187" y="2142895"/>
              <a:ext cx="2119313" cy="455612"/>
            </a:xfrm>
            <a:prstGeom prst="rect">
              <a:avLst/>
            </a:prstGeom>
            <a:solidFill>
              <a:srgbClr val="99FF66"/>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a:t>
              </a:r>
              <a:r>
                <a:rPr lang="en-US" sz="2400" dirty="0" smtClean="0"/>
                <a:t>0.4</a:t>
              </a:r>
              <a:endParaRPr lang="en-US" sz="1700" dirty="0">
                <a:solidFill>
                  <a:srgbClr val="336699"/>
                </a:solidFill>
              </a:endParaRPr>
            </a:p>
          </p:txBody>
        </p:sp>
        <p:sp>
          <p:nvSpPr>
            <p:cNvPr id="60" name="Rectangle 12"/>
            <p:cNvSpPr>
              <a:spLocks noChangeArrowheads="1"/>
            </p:cNvSpPr>
            <p:nvPr/>
          </p:nvSpPr>
          <p:spPr bwMode="auto">
            <a:xfrm>
              <a:off x="5723187" y="2596662"/>
              <a:ext cx="2119313" cy="455612"/>
            </a:xfrm>
            <a:prstGeom prst="rect">
              <a:avLst/>
            </a:prstGeom>
            <a:solidFill>
              <a:srgbClr val="99FF66"/>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a:t>
              </a:r>
              <a:r>
                <a:rPr lang="en-US" sz="2400" dirty="0" smtClean="0"/>
                <a:t>0.5</a:t>
              </a:r>
              <a:endParaRPr lang="en-US" sz="1700" dirty="0">
                <a:solidFill>
                  <a:srgbClr val="336699"/>
                </a:solidFill>
              </a:endParaRPr>
            </a:p>
          </p:txBody>
        </p:sp>
        <p:sp>
          <p:nvSpPr>
            <p:cNvPr id="61" name="Rectangle 14"/>
            <p:cNvSpPr>
              <a:spLocks noChangeArrowheads="1"/>
            </p:cNvSpPr>
            <p:nvPr/>
          </p:nvSpPr>
          <p:spPr bwMode="auto">
            <a:xfrm>
              <a:off x="5723187" y="3054120"/>
              <a:ext cx="2119313" cy="455612"/>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a:t>
              </a:r>
              <a:r>
                <a:rPr lang="en-US" sz="2400" dirty="0" smtClean="0"/>
                <a:t>0.1</a:t>
              </a:r>
              <a:endParaRPr lang="en-US" sz="1700" dirty="0">
                <a:solidFill>
                  <a:srgbClr val="336699"/>
                </a:solidFill>
              </a:endParaRPr>
            </a:p>
          </p:txBody>
        </p:sp>
      </p:grpSp>
      <p:grpSp>
        <p:nvGrpSpPr>
          <p:cNvPr id="3" name="Group 2"/>
          <p:cNvGrpSpPr/>
          <p:nvPr/>
        </p:nvGrpSpPr>
        <p:grpSpPr>
          <a:xfrm>
            <a:off x="621952" y="3514265"/>
            <a:ext cx="7446964" cy="2489836"/>
            <a:chOff x="395536" y="3963500"/>
            <a:chExt cx="7446964" cy="2705860"/>
          </a:xfrm>
        </p:grpSpPr>
        <p:sp>
          <p:nvSpPr>
            <p:cNvPr id="22536" name="Rectangle 68"/>
            <p:cNvSpPr>
              <a:spLocks noChangeArrowheads="1"/>
            </p:cNvSpPr>
            <p:nvPr/>
          </p:nvSpPr>
          <p:spPr bwMode="auto">
            <a:xfrm>
              <a:off x="3603874" y="3963500"/>
              <a:ext cx="2119313" cy="455613"/>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a:t>-0.1</a:t>
              </a:r>
            </a:p>
          </p:txBody>
        </p:sp>
        <p:sp>
          <p:nvSpPr>
            <p:cNvPr id="22537" name="Rectangle 66"/>
            <p:cNvSpPr>
              <a:spLocks noChangeArrowheads="1"/>
            </p:cNvSpPr>
            <p:nvPr/>
          </p:nvSpPr>
          <p:spPr bwMode="auto">
            <a:xfrm>
              <a:off x="395536" y="3963500"/>
              <a:ext cx="3208338" cy="455613"/>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a:t>400-m hurdles</a:t>
              </a:r>
            </a:p>
          </p:txBody>
        </p:sp>
        <p:sp>
          <p:nvSpPr>
            <p:cNvPr id="56" name="Rectangle 68"/>
            <p:cNvSpPr>
              <a:spLocks noChangeArrowheads="1"/>
            </p:cNvSpPr>
            <p:nvPr/>
          </p:nvSpPr>
          <p:spPr bwMode="auto">
            <a:xfrm>
              <a:off x="5723187" y="3965345"/>
              <a:ext cx="2119313" cy="455613"/>
            </a:xfrm>
            <a:prstGeom prst="rect">
              <a:avLst/>
            </a:prstGeom>
            <a:solidFill>
              <a:srgbClr val="FF964F"/>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smtClean="0"/>
                <a:t>1.1</a:t>
              </a:r>
              <a:endParaRPr lang="en-US" sz="1700" dirty="0">
                <a:solidFill>
                  <a:srgbClr val="336699"/>
                </a:solidFill>
              </a:endParaRPr>
            </a:p>
          </p:txBody>
        </p:sp>
        <p:sp>
          <p:nvSpPr>
            <p:cNvPr id="22547" name="Rectangle 15"/>
            <p:cNvSpPr>
              <a:spLocks noChangeArrowheads="1"/>
            </p:cNvSpPr>
            <p:nvPr/>
          </p:nvSpPr>
          <p:spPr bwMode="auto">
            <a:xfrm>
              <a:off x="395536" y="4414350"/>
              <a:ext cx="3208338" cy="455612"/>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800 m</a:t>
              </a:r>
              <a:endParaRPr lang="en-US" sz="2400" dirty="0"/>
            </a:p>
          </p:txBody>
        </p:sp>
        <p:sp>
          <p:nvSpPr>
            <p:cNvPr id="22548" name="Rectangle 16"/>
            <p:cNvSpPr>
              <a:spLocks noChangeArrowheads="1"/>
            </p:cNvSpPr>
            <p:nvPr/>
          </p:nvSpPr>
          <p:spPr bwMode="auto">
            <a:xfrm>
              <a:off x="3603874" y="4414350"/>
              <a:ext cx="2119313" cy="455612"/>
            </a:xfrm>
            <a:prstGeom prst="rect">
              <a:avLst/>
            </a:prstGeom>
            <a:solidFill>
              <a:srgbClr val="FFFF99"/>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smtClean="0"/>
                <a:t>0.4</a:t>
              </a:r>
              <a:endParaRPr lang="en-US" sz="1700" dirty="0">
                <a:solidFill>
                  <a:srgbClr val="336699"/>
                </a:solidFill>
              </a:endParaRPr>
            </a:p>
          </p:txBody>
        </p:sp>
        <p:sp>
          <p:nvSpPr>
            <p:cNvPr id="52" name="Rectangle 16"/>
            <p:cNvSpPr>
              <a:spLocks noChangeArrowheads="1"/>
            </p:cNvSpPr>
            <p:nvPr/>
          </p:nvSpPr>
          <p:spPr bwMode="auto">
            <a:xfrm>
              <a:off x="5723187" y="4416195"/>
              <a:ext cx="2119313" cy="455612"/>
            </a:xfrm>
            <a:prstGeom prst="rect">
              <a:avLst/>
            </a:prstGeom>
            <a:solidFill>
              <a:srgbClr val="FF8B8B"/>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smtClean="0"/>
                <a:t>1.4</a:t>
              </a:r>
              <a:endParaRPr lang="en-US" sz="1700" dirty="0">
                <a:solidFill>
                  <a:srgbClr val="336699"/>
                </a:solidFill>
              </a:endParaRPr>
            </a:p>
          </p:txBody>
        </p:sp>
        <p:sp>
          <p:nvSpPr>
            <p:cNvPr id="22551" name="Rectangle 19"/>
            <p:cNvSpPr>
              <a:spLocks noChangeArrowheads="1"/>
            </p:cNvSpPr>
            <p:nvPr/>
          </p:nvSpPr>
          <p:spPr bwMode="auto">
            <a:xfrm>
              <a:off x="395536" y="4869741"/>
              <a:ext cx="3208338" cy="455612"/>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1500 m</a:t>
              </a:r>
              <a:endParaRPr lang="en-US" sz="2400" dirty="0"/>
            </a:p>
          </p:txBody>
        </p:sp>
        <p:sp>
          <p:nvSpPr>
            <p:cNvPr id="22552" name="Rectangle 20"/>
            <p:cNvSpPr>
              <a:spLocks noChangeArrowheads="1"/>
            </p:cNvSpPr>
            <p:nvPr/>
          </p:nvSpPr>
          <p:spPr bwMode="auto">
            <a:xfrm>
              <a:off x="3603874" y="4869741"/>
              <a:ext cx="2119313" cy="455612"/>
            </a:xfrm>
            <a:prstGeom prst="rect">
              <a:avLst/>
            </a:prstGeom>
            <a:solidFill>
              <a:srgbClr val="FF8B8B"/>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smtClean="0"/>
                <a:t>1.9</a:t>
              </a:r>
              <a:endParaRPr lang="en-US" sz="1700" dirty="0">
                <a:solidFill>
                  <a:srgbClr val="336699"/>
                </a:solidFill>
              </a:endParaRPr>
            </a:p>
          </p:txBody>
        </p:sp>
        <p:sp>
          <p:nvSpPr>
            <p:cNvPr id="54" name="Rectangle 20"/>
            <p:cNvSpPr>
              <a:spLocks noChangeArrowheads="1"/>
            </p:cNvSpPr>
            <p:nvPr/>
          </p:nvSpPr>
          <p:spPr bwMode="auto">
            <a:xfrm>
              <a:off x="5723187" y="4871586"/>
              <a:ext cx="2119313" cy="455612"/>
            </a:xfrm>
            <a:prstGeom prst="rect">
              <a:avLst/>
            </a:prstGeom>
            <a:solidFill>
              <a:srgbClr val="FF535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smtClean="0"/>
                <a:t>2.8</a:t>
              </a:r>
              <a:endParaRPr lang="en-US" sz="1700" dirty="0">
                <a:solidFill>
                  <a:srgbClr val="336699"/>
                </a:solidFill>
              </a:endParaRPr>
            </a:p>
          </p:txBody>
        </p:sp>
        <p:sp>
          <p:nvSpPr>
            <p:cNvPr id="22553" name="Rectangle 21"/>
            <p:cNvSpPr>
              <a:spLocks noChangeArrowheads="1"/>
            </p:cNvSpPr>
            <p:nvPr/>
          </p:nvSpPr>
          <p:spPr bwMode="auto">
            <a:xfrm>
              <a:off x="395536" y="5761278"/>
              <a:ext cx="3208338" cy="455612"/>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5000 m</a:t>
              </a:r>
              <a:endParaRPr lang="en-US" sz="2400" dirty="0"/>
            </a:p>
          </p:txBody>
        </p:sp>
        <p:sp>
          <p:nvSpPr>
            <p:cNvPr id="22554" name="Rectangle 22"/>
            <p:cNvSpPr>
              <a:spLocks noChangeArrowheads="1"/>
            </p:cNvSpPr>
            <p:nvPr/>
          </p:nvSpPr>
          <p:spPr bwMode="auto">
            <a:xfrm>
              <a:off x="3603874" y="5761278"/>
              <a:ext cx="2119313" cy="455612"/>
            </a:xfrm>
            <a:prstGeom prst="rect">
              <a:avLst/>
            </a:prstGeom>
            <a:solidFill>
              <a:srgbClr val="FF8B8B"/>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smtClean="0"/>
                <a:t>2.4</a:t>
              </a:r>
              <a:endParaRPr lang="en-US" sz="1700" dirty="0">
                <a:solidFill>
                  <a:srgbClr val="336699"/>
                </a:solidFill>
              </a:endParaRPr>
            </a:p>
          </p:txBody>
        </p:sp>
        <p:sp>
          <p:nvSpPr>
            <p:cNvPr id="55" name="Rectangle 22"/>
            <p:cNvSpPr>
              <a:spLocks noChangeArrowheads="1"/>
            </p:cNvSpPr>
            <p:nvPr/>
          </p:nvSpPr>
          <p:spPr bwMode="auto">
            <a:xfrm>
              <a:off x="5723187" y="5761278"/>
              <a:ext cx="2119313" cy="455612"/>
            </a:xfrm>
            <a:prstGeom prst="rect">
              <a:avLst/>
            </a:prstGeom>
            <a:solidFill>
              <a:srgbClr val="FF535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smtClean="0"/>
                <a:t>3.3</a:t>
              </a:r>
              <a:endParaRPr lang="en-US" sz="1700" dirty="0">
                <a:solidFill>
                  <a:srgbClr val="336699"/>
                </a:solidFill>
              </a:endParaRPr>
            </a:p>
          </p:txBody>
        </p:sp>
        <p:sp>
          <p:nvSpPr>
            <p:cNvPr id="22549" name="Rectangle 17"/>
            <p:cNvSpPr>
              <a:spLocks noChangeArrowheads="1"/>
            </p:cNvSpPr>
            <p:nvPr/>
          </p:nvSpPr>
          <p:spPr bwMode="auto">
            <a:xfrm>
              <a:off x="395536" y="5325575"/>
              <a:ext cx="3208338" cy="455612"/>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3000 m </a:t>
              </a:r>
              <a:r>
                <a:rPr lang="en-US" sz="2400" dirty="0"/>
                <a:t>steeplechase</a:t>
              </a:r>
            </a:p>
          </p:txBody>
        </p:sp>
        <p:sp>
          <p:nvSpPr>
            <p:cNvPr id="22550" name="Rectangle 18"/>
            <p:cNvSpPr>
              <a:spLocks noChangeArrowheads="1"/>
            </p:cNvSpPr>
            <p:nvPr/>
          </p:nvSpPr>
          <p:spPr bwMode="auto">
            <a:xfrm>
              <a:off x="3603874" y="5325575"/>
              <a:ext cx="2119313" cy="455612"/>
            </a:xfrm>
            <a:prstGeom prst="rect">
              <a:avLst/>
            </a:prstGeom>
            <a:solidFill>
              <a:srgbClr val="FF8B8B"/>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smtClean="0"/>
                <a:t>1.7</a:t>
              </a:r>
              <a:endParaRPr lang="en-US" sz="1700" dirty="0">
                <a:solidFill>
                  <a:srgbClr val="336699"/>
                </a:solidFill>
              </a:endParaRPr>
            </a:p>
          </p:txBody>
        </p:sp>
        <p:sp>
          <p:nvSpPr>
            <p:cNvPr id="53" name="Rectangle 18"/>
            <p:cNvSpPr>
              <a:spLocks noChangeArrowheads="1"/>
            </p:cNvSpPr>
            <p:nvPr/>
          </p:nvSpPr>
          <p:spPr bwMode="auto">
            <a:xfrm>
              <a:off x="5723187" y="5327420"/>
              <a:ext cx="2119313" cy="455612"/>
            </a:xfrm>
            <a:prstGeom prst="rect">
              <a:avLst/>
            </a:prstGeom>
            <a:solidFill>
              <a:srgbClr val="FF535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smtClean="0"/>
                <a:t>3.0</a:t>
              </a:r>
              <a:endParaRPr lang="en-US" sz="1700" dirty="0">
                <a:solidFill>
                  <a:srgbClr val="336699"/>
                </a:solidFill>
              </a:endParaRPr>
            </a:p>
          </p:txBody>
        </p:sp>
        <p:sp>
          <p:nvSpPr>
            <p:cNvPr id="22545" name="Rectangle 49"/>
            <p:cNvSpPr>
              <a:spLocks noChangeArrowheads="1"/>
            </p:cNvSpPr>
            <p:nvPr/>
          </p:nvSpPr>
          <p:spPr bwMode="auto">
            <a:xfrm>
              <a:off x="3603874" y="6213748"/>
              <a:ext cx="2119313" cy="455612"/>
            </a:xfrm>
            <a:prstGeom prst="rect">
              <a:avLst/>
            </a:prstGeom>
            <a:solidFill>
              <a:srgbClr val="FF964F"/>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smtClean="0"/>
                <a:t>1.0</a:t>
              </a:r>
              <a:endParaRPr lang="en-US" sz="1700" dirty="0">
                <a:solidFill>
                  <a:srgbClr val="336699"/>
                </a:solidFill>
              </a:endParaRPr>
            </a:p>
          </p:txBody>
        </p:sp>
        <p:sp>
          <p:nvSpPr>
            <p:cNvPr id="22546" name="Rectangle 47"/>
            <p:cNvSpPr>
              <a:spLocks noChangeArrowheads="1"/>
            </p:cNvSpPr>
            <p:nvPr/>
          </p:nvSpPr>
          <p:spPr bwMode="auto">
            <a:xfrm>
              <a:off x="395536" y="6213748"/>
              <a:ext cx="3208338" cy="455612"/>
            </a:xfrm>
            <a:prstGeom prst="rect">
              <a:avLst/>
            </a:prstGeom>
            <a:solidFill>
              <a:schemeClr val="bg1"/>
            </a:solidFill>
            <a:ln w="9525">
              <a:solidFill>
                <a:schemeClr val="tx1"/>
              </a:solidFill>
              <a:miter lim="800000"/>
              <a:headEnd/>
              <a:tailEnd/>
            </a:ln>
          </p:spPr>
          <p:txBody>
            <a:bodyPr/>
            <a:lstStyle/>
            <a:p>
              <a:pPr eaLnBrk="1" hangingPunct="1">
                <a:spcBef>
                  <a:spcPct val="20000"/>
                </a:spcBef>
                <a:buClr>
                  <a:schemeClr val="tx1"/>
                </a:buClr>
                <a:buSzPct val="75000"/>
                <a:buFont typeface="Wingdings" pitchFamily="2" charset="2"/>
                <a:buNone/>
              </a:pPr>
              <a:r>
                <a:rPr lang="en-US" sz="2400" dirty="0" smtClean="0"/>
                <a:t>10000 m</a:t>
              </a:r>
              <a:endParaRPr lang="en-US" sz="2400" dirty="0"/>
            </a:p>
          </p:txBody>
        </p:sp>
        <p:sp>
          <p:nvSpPr>
            <p:cNvPr id="51" name="Rectangle 49"/>
            <p:cNvSpPr>
              <a:spLocks noChangeArrowheads="1"/>
            </p:cNvSpPr>
            <p:nvPr/>
          </p:nvSpPr>
          <p:spPr bwMode="auto">
            <a:xfrm>
              <a:off x="5723187" y="6213748"/>
              <a:ext cx="2119313" cy="455612"/>
            </a:xfrm>
            <a:prstGeom prst="rect">
              <a:avLst/>
            </a:prstGeom>
            <a:solidFill>
              <a:srgbClr val="FF535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r>
                <a:rPr lang="en-US" sz="2400" dirty="0" smtClean="0"/>
                <a:t>3.6</a:t>
              </a:r>
              <a:endParaRPr lang="en-US" sz="1700" dirty="0">
                <a:solidFill>
                  <a:srgbClr val="336699"/>
                </a:solidFill>
              </a:endParaRPr>
            </a:p>
          </p:txBody>
        </p:sp>
      </p:grpSp>
      <p:grpSp>
        <p:nvGrpSpPr>
          <p:cNvPr id="2" name="Group 1"/>
          <p:cNvGrpSpPr/>
          <p:nvPr/>
        </p:nvGrpSpPr>
        <p:grpSpPr>
          <a:xfrm>
            <a:off x="3062397" y="1056162"/>
            <a:ext cx="5552443" cy="421946"/>
            <a:chOff x="2835981" y="1079300"/>
            <a:chExt cx="5552443" cy="461141"/>
          </a:xfrm>
        </p:grpSpPr>
        <p:sp>
          <p:nvSpPr>
            <p:cNvPr id="63" name="Rectangle 6"/>
            <p:cNvSpPr>
              <a:spLocks noChangeArrowheads="1"/>
            </p:cNvSpPr>
            <p:nvPr/>
          </p:nvSpPr>
          <p:spPr bwMode="auto">
            <a:xfrm>
              <a:off x="3350598" y="1079300"/>
              <a:ext cx="1689516" cy="455613"/>
            </a:xfrm>
            <a:prstGeom prst="rect">
              <a:avLst/>
            </a:prstGeom>
            <a:solidFill>
              <a:schemeClr val="bg1"/>
            </a:solidFill>
            <a:ln w="9525">
              <a:noFill/>
              <a:miter lim="800000"/>
              <a:headEnd/>
              <a:tailEnd/>
            </a:ln>
          </p:spPr>
          <p:txBody>
            <a:bodyPr lIns="0" tIns="0" rIns="0" bIns="0" anchor="ctr" anchorCtr="0"/>
            <a:lstStyle/>
            <a:p>
              <a:pPr eaLnBrk="1" hangingPunct="1">
                <a:lnSpc>
                  <a:spcPct val="80000"/>
                </a:lnSpc>
                <a:spcBef>
                  <a:spcPts val="0"/>
                </a:spcBef>
                <a:buClr>
                  <a:schemeClr val="tx1"/>
                </a:buClr>
                <a:buSzPct val="75000"/>
              </a:pPr>
              <a:r>
                <a:rPr lang="en-US" sz="2000" dirty="0" smtClean="0">
                  <a:latin typeface="Arial Narrow" pitchFamily="34" charset="0"/>
                </a:rPr>
                <a:t>moderate</a:t>
              </a:r>
              <a:br>
                <a:rPr lang="en-US" sz="2000" dirty="0" smtClean="0">
                  <a:latin typeface="Arial Narrow" pitchFamily="34" charset="0"/>
                </a:rPr>
              </a:br>
              <a:r>
                <a:rPr lang="en-US" sz="2000" dirty="0" smtClean="0">
                  <a:latin typeface="Arial Narrow" pitchFamily="34" charset="0"/>
                </a:rPr>
                <a:t>impairment</a:t>
              </a:r>
            </a:p>
          </p:txBody>
        </p:sp>
        <p:sp>
          <p:nvSpPr>
            <p:cNvPr id="65" name="Rectangle 6"/>
            <p:cNvSpPr>
              <a:spLocks noChangeArrowheads="1"/>
            </p:cNvSpPr>
            <p:nvPr/>
          </p:nvSpPr>
          <p:spPr bwMode="auto">
            <a:xfrm>
              <a:off x="5302641" y="1082064"/>
              <a:ext cx="1149617" cy="455613"/>
            </a:xfrm>
            <a:prstGeom prst="rect">
              <a:avLst/>
            </a:prstGeom>
            <a:solidFill>
              <a:schemeClr val="bg1"/>
            </a:solidFill>
            <a:ln w="9525">
              <a:noFill/>
              <a:miter lim="800000"/>
              <a:headEnd/>
              <a:tailEnd/>
            </a:ln>
          </p:spPr>
          <p:txBody>
            <a:bodyPr lIns="0" tIns="0" rIns="0" bIns="0" anchor="ctr" anchorCtr="0"/>
            <a:lstStyle/>
            <a:p>
              <a:pPr eaLnBrk="1" hangingPunct="1">
                <a:lnSpc>
                  <a:spcPct val="80000"/>
                </a:lnSpc>
                <a:spcBef>
                  <a:spcPts val="0"/>
                </a:spcBef>
                <a:buClr>
                  <a:schemeClr val="tx1"/>
                </a:buClr>
                <a:buSzPct val="75000"/>
              </a:pPr>
              <a:r>
                <a:rPr lang="en-US" sz="2000" dirty="0" smtClean="0">
                  <a:latin typeface="Arial Narrow" pitchFamily="34" charset="0"/>
                </a:rPr>
                <a:t>large</a:t>
              </a:r>
              <a:br>
                <a:rPr lang="en-US" sz="2000" dirty="0" smtClean="0">
                  <a:latin typeface="Arial Narrow" pitchFamily="34" charset="0"/>
                </a:rPr>
              </a:br>
              <a:r>
                <a:rPr lang="en-US" sz="2000" dirty="0" smtClean="0">
                  <a:latin typeface="Arial Narrow" pitchFamily="34" charset="0"/>
                </a:rPr>
                <a:t>impairment</a:t>
              </a:r>
            </a:p>
          </p:txBody>
        </p:sp>
        <p:sp>
          <p:nvSpPr>
            <p:cNvPr id="62" name="Rectangle 7"/>
            <p:cNvSpPr>
              <a:spLocks noChangeArrowheads="1"/>
            </p:cNvSpPr>
            <p:nvPr/>
          </p:nvSpPr>
          <p:spPr bwMode="auto">
            <a:xfrm>
              <a:off x="2835981" y="1108549"/>
              <a:ext cx="439876" cy="397817"/>
            </a:xfrm>
            <a:prstGeom prst="rect">
              <a:avLst/>
            </a:prstGeom>
            <a:solidFill>
              <a:srgbClr val="FF964F"/>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endParaRPr lang="en-US" sz="1700" dirty="0">
                <a:cs typeface="Arial" charset="0"/>
              </a:endParaRPr>
            </a:p>
          </p:txBody>
        </p:sp>
        <p:sp>
          <p:nvSpPr>
            <p:cNvPr id="64" name="Rectangle 7"/>
            <p:cNvSpPr>
              <a:spLocks noChangeArrowheads="1"/>
            </p:cNvSpPr>
            <p:nvPr/>
          </p:nvSpPr>
          <p:spPr bwMode="auto">
            <a:xfrm>
              <a:off x="4788024" y="1110962"/>
              <a:ext cx="439876" cy="397817"/>
            </a:xfrm>
            <a:prstGeom prst="rect">
              <a:avLst/>
            </a:prstGeom>
            <a:solidFill>
              <a:srgbClr val="FF8B8B"/>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endParaRPr lang="en-US" sz="1700" dirty="0">
                <a:cs typeface="Arial" charset="0"/>
              </a:endParaRPr>
            </a:p>
          </p:txBody>
        </p:sp>
        <p:sp>
          <p:nvSpPr>
            <p:cNvPr id="66" name="Rectangle 7"/>
            <p:cNvSpPr>
              <a:spLocks noChangeArrowheads="1"/>
            </p:cNvSpPr>
            <p:nvPr/>
          </p:nvSpPr>
          <p:spPr bwMode="auto">
            <a:xfrm>
              <a:off x="6579951" y="1113376"/>
              <a:ext cx="439876" cy="397817"/>
            </a:xfrm>
            <a:prstGeom prst="rect">
              <a:avLst/>
            </a:prstGeom>
            <a:solidFill>
              <a:srgbClr val="FF535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endParaRPr lang="en-US" sz="1700" dirty="0">
                <a:cs typeface="Arial" charset="0"/>
              </a:endParaRPr>
            </a:p>
          </p:txBody>
        </p:sp>
        <p:sp>
          <p:nvSpPr>
            <p:cNvPr id="67" name="Rectangle 6"/>
            <p:cNvSpPr>
              <a:spLocks noChangeArrowheads="1"/>
            </p:cNvSpPr>
            <p:nvPr/>
          </p:nvSpPr>
          <p:spPr bwMode="auto">
            <a:xfrm>
              <a:off x="7094568" y="1084828"/>
              <a:ext cx="1293856" cy="455613"/>
            </a:xfrm>
            <a:prstGeom prst="rect">
              <a:avLst/>
            </a:prstGeom>
            <a:solidFill>
              <a:schemeClr val="bg1"/>
            </a:solidFill>
            <a:ln w="9525">
              <a:noFill/>
              <a:miter lim="800000"/>
              <a:headEnd/>
              <a:tailEnd/>
            </a:ln>
          </p:spPr>
          <p:txBody>
            <a:bodyPr lIns="0" tIns="0" rIns="0" bIns="0" anchor="ctr" anchorCtr="0"/>
            <a:lstStyle/>
            <a:p>
              <a:pPr eaLnBrk="1" hangingPunct="1">
                <a:lnSpc>
                  <a:spcPct val="80000"/>
                </a:lnSpc>
                <a:spcBef>
                  <a:spcPts val="0"/>
                </a:spcBef>
                <a:buClr>
                  <a:schemeClr val="tx1"/>
                </a:buClr>
                <a:buSzPct val="75000"/>
                <a:buFont typeface="Wingdings" pitchFamily="2" charset="2"/>
                <a:buNone/>
              </a:pPr>
              <a:r>
                <a:rPr lang="en-US" sz="2000" dirty="0" smtClean="0">
                  <a:latin typeface="Arial Narrow" pitchFamily="34" charset="0"/>
                </a:rPr>
                <a:t>very large</a:t>
              </a:r>
              <a:br>
                <a:rPr lang="en-US" sz="2000" dirty="0" smtClean="0">
                  <a:latin typeface="Arial Narrow" pitchFamily="34" charset="0"/>
                </a:rPr>
              </a:br>
              <a:r>
                <a:rPr lang="en-US" sz="2000" dirty="0" smtClean="0">
                  <a:latin typeface="Arial Narrow" pitchFamily="34" charset="0"/>
                </a:rPr>
                <a:t>impairment</a:t>
              </a:r>
              <a:endParaRPr lang="en-US" sz="2000" dirty="0">
                <a:latin typeface="Arial Narrow" pitchFamily="34" charset="0"/>
              </a:endParaRPr>
            </a:p>
          </p:txBody>
        </p:sp>
      </p:grpSp>
      <p:grpSp>
        <p:nvGrpSpPr>
          <p:cNvPr id="5" name="Group 4"/>
          <p:cNvGrpSpPr/>
          <p:nvPr/>
        </p:nvGrpSpPr>
        <p:grpSpPr>
          <a:xfrm>
            <a:off x="3062397" y="552324"/>
            <a:ext cx="5552443" cy="406316"/>
            <a:chOff x="2835981" y="604337"/>
            <a:chExt cx="5552443" cy="461141"/>
          </a:xfrm>
        </p:grpSpPr>
        <p:sp>
          <p:nvSpPr>
            <p:cNvPr id="69" name="Rectangle 6"/>
            <p:cNvSpPr>
              <a:spLocks noChangeArrowheads="1"/>
            </p:cNvSpPr>
            <p:nvPr/>
          </p:nvSpPr>
          <p:spPr bwMode="auto">
            <a:xfrm>
              <a:off x="3350598" y="604337"/>
              <a:ext cx="1689516" cy="455613"/>
            </a:xfrm>
            <a:prstGeom prst="rect">
              <a:avLst/>
            </a:prstGeom>
            <a:solidFill>
              <a:schemeClr val="bg1"/>
            </a:solidFill>
            <a:ln w="9525">
              <a:noFill/>
              <a:miter lim="800000"/>
              <a:headEnd/>
              <a:tailEnd/>
            </a:ln>
          </p:spPr>
          <p:txBody>
            <a:bodyPr lIns="0" tIns="0" rIns="0" bIns="0" anchor="ctr" anchorCtr="0"/>
            <a:lstStyle/>
            <a:p>
              <a:pPr eaLnBrk="1" hangingPunct="1">
                <a:lnSpc>
                  <a:spcPct val="80000"/>
                </a:lnSpc>
                <a:spcBef>
                  <a:spcPts val="0"/>
                </a:spcBef>
                <a:buClr>
                  <a:schemeClr val="tx1"/>
                </a:buClr>
                <a:buSzPct val="75000"/>
                <a:buFont typeface="Wingdings" pitchFamily="2" charset="2"/>
                <a:buNone/>
              </a:pPr>
              <a:r>
                <a:rPr lang="en-US" sz="2000" dirty="0" smtClean="0">
                  <a:latin typeface="Arial Narrow" pitchFamily="34" charset="0"/>
                </a:rPr>
                <a:t>small</a:t>
              </a:r>
              <a:br>
                <a:rPr lang="en-US" sz="2000" dirty="0" smtClean="0">
                  <a:latin typeface="Arial Narrow" pitchFamily="34" charset="0"/>
                </a:rPr>
              </a:br>
              <a:r>
                <a:rPr lang="en-US" sz="2000" dirty="0" smtClean="0">
                  <a:latin typeface="Arial Narrow" pitchFamily="34" charset="0"/>
                </a:rPr>
                <a:t>enhancement</a:t>
              </a:r>
              <a:endParaRPr lang="en-US" sz="2000" dirty="0">
                <a:latin typeface="Arial Narrow" pitchFamily="34" charset="0"/>
              </a:endParaRPr>
            </a:p>
          </p:txBody>
        </p:sp>
        <p:sp>
          <p:nvSpPr>
            <p:cNvPr id="70" name="Rectangle 6"/>
            <p:cNvSpPr>
              <a:spLocks noChangeArrowheads="1"/>
            </p:cNvSpPr>
            <p:nvPr/>
          </p:nvSpPr>
          <p:spPr bwMode="auto">
            <a:xfrm>
              <a:off x="5302641" y="607101"/>
              <a:ext cx="717569" cy="455613"/>
            </a:xfrm>
            <a:prstGeom prst="rect">
              <a:avLst/>
            </a:prstGeom>
            <a:solidFill>
              <a:schemeClr val="bg1"/>
            </a:solidFill>
            <a:ln w="9525">
              <a:noFill/>
              <a:miter lim="800000"/>
              <a:headEnd/>
              <a:tailEnd/>
            </a:ln>
          </p:spPr>
          <p:txBody>
            <a:bodyPr lIns="0" tIns="0" rIns="0" bIns="0" anchor="ctr" anchorCtr="0"/>
            <a:lstStyle/>
            <a:p>
              <a:pPr eaLnBrk="1" hangingPunct="1">
                <a:lnSpc>
                  <a:spcPct val="80000"/>
                </a:lnSpc>
                <a:spcBef>
                  <a:spcPts val="0"/>
                </a:spcBef>
                <a:buClr>
                  <a:schemeClr val="tx1"/>
                </a:buClr>
                <a:buSzPct val="75000"/>
                <a:buFont typeface="Wingdings" pitchFamily="2" charset="2"/>
                <a:buNone/>
              </a:pPr>
              <a:r>
                <a:rPr lang="en-US" sz="2000" dirty="0" smtClean="0">
                  <a:latin typeface="Arial Narrow" pitchFamily="34" charset="0"/>
                </a:rPr>
                <a:t>trivial</a:t>
              </a:r>
              <a:br>
                <a:rPr lang="en-US" sz="2000" dirty="0" smtClean="0">
                  <a:latin typeface="Arial Narrow" pitchFamily="34" charset="0"/>
                </a:rPr>
              </a:br>
              <a:r>
                <a:rPr lang="en-US" sz="2000" dirty="0" smtClean="0">
                  <a:latin typeface="Arial Narrow" pitchFamily="34" charset="0"/>
                </a:rPr>
                <a:t>effect</a:t>
              </a:r>
              <a:endParaRPr lang="en-US" sz="2000" dirty="0">
                <a:latin typeface="Arial Narrow" pitchFamily="34" charset="0"/>
              </a:endParaRPr>
            </a:p>
          </p:txBody>
        </p:sp>
        <p:sp>
          <p:nvSpPr>
            <p:cNvPr id="72" name="Rectangle 7"/>
            <p:cNvSpPr>
              <a:spLocks noChangeArrowheads="1"/>
            </p:cNvSpPr>
            <p:nvPr/>
          </p:nvSpPr>
          <p:spPr bwMode="auto">
            <a:xfrm>
              <a:off x="2835981" y="627894"/>
              <a:ext cx="439876" cy="409065"/>
            </a:xfrm>
            <a:prstGeom prst="rect">
              <a:avLst/>
            </a:prstGeom>
            <a:solidFill>
              <a:srgbClr val="99FF66"/>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endParaRPr lang="en-US" sz="1700" dirty="0">
                <a:cs typeface="Arial" charset="0"/>
              </a:endParaRPr>
            </a:p>
          </p:txBody>
        </p:sp>
        <p:sp>
          <p:nvSpPr>
            <p:cNvPr id="73" name="Rectangle 7"/>
            <p:cNvSpPr>
              <a:spLocks noChangeArrowheads="1"/>
            </p:cNvSpPr>
            <p:nvPr/>
          </p:nvSpPr>
          <p:spPr bwMode="auto">
            <a:xfrm>
              <a:off x="4788024" y="630376"/>
              <a:ext cx="439876" cy="409065"/>
            </a:xfrm>
            <a:prstGeom prst="rect">
              <a:avLst/>
            </a:prstGeom>
            <a:solidFill>
              <a:srgbClr val="D3D3D3"/>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endParaRPr lang="en-US" sz="1700" dirty="0">
                <a:cs typeface="Arial" charset="0"/>
              </a:endParaRPr>
            </a:p>
          </p:txBody>
        </p:sp>
        <p:sp>
          <p:nvSpPr>
            <p:cNvPr id="74" name="Rectangle 7"/>
            <p:cNvSpPr>
              <a:spLocks noChangeArrowheads="1"/>
            </p:cNvSpPr>
            <p:nvPr/>
          </p:nvSpPr>
          <p:spPr bwMode="auto">
            <a:xfrm>
              <a:off x="6579951" y="632857"/>
              <a:ext cx="439876" cy="409065"/>
            </a:xfrm>
            <a:prstGeom prst="rect">
              <a:avLst/>
            </a:prstGeom>
            <a:solidFill>
              <a:srgbClr val="FFFF99"/>
            </a:solidFill>
            <a:ln w="9525">
              <a:solidFill>
                <a:schemeClr val="tx1"/>
              </a:solidFill>
              <a:miter lim="800000"/>
              <a:headEnd/>
              <a:tailEnd/>
            </a:ln>
          </p:spPr>
          <p:txBody>
            <a:bodyPr/>
            <a:lstStyle/>
            <a:p>
              <a:pPr algn="ctr" eaLnBrk="1" hangingPunct="1">
                <a:spcBef>
                  <a:spcPct val="20000"/>
                </a:spcBef>
                <a:buClr>
                  <a:schemeClr val="tx1"/>
                </a:buClr>
                <a:buSzPct val="75000"/>
                <a:buFont typeface="Wingdings" pitchFamily="2" charset="2"/>
                <a:buNone/>
              </a:pPr>
              <a:endParaRPr lang="en-US" sz="1700" dirty="0">
                <a:cs typeface="Arial" charset="0"/>
              </a:endParaRPr>
            </a:p>
          </p:txBody>
        </p:sp>
        <p:sp>
          <p:nvSpPr>
            <p:cNvPr id="75" name="Rectangle 6"/>
            <p:cNvSpPr>
              <a:spLocks noChangeArrowheads="1"/>
            </p:cNvSpPr>
            <p:nvPr/>
          </p:nvSpPr>
          <p:spPr bwMode="auto">
            <a:xfrm>
              <a:off x="7094568" y="609865"/>
              <a:ext cx="1293856" cy="455613"/>
            </a:xfrm>
            <a:prstGeom prst="rect">
              <a:avLst/>
            </a:prstGeom>
            <a:solidFill>
              <a:schemeClr val="bg1"/>
            </a:solidFill>
            <a:ln w="9525">
              <a:noFill/>
              <a:miter lim="800000"/>
              <a:headEnd/>
              <a:tailEnd/>
            </a:ln>
          </p:spPr>
          <p:txBody>
            <a:bodyPr lIns="0" tIns="0" rIns="0" bIns="0" anchor="ctr" anchorCtr="0"/>
            <a:lstStyle/>
            <a:p>
              <a:pPr eaLnBrk="1" hangingPunct="1">
                <a:lnSpc>
                  <a:spcPct val="80000"/>
                </a:lnSpc>
                <a:spcBef>
                  <a:spcPts val="0"/>
                </a:spcBef>
                <a:buClr>
                  <a:schemeClr val="tx1"/>
                </a:buClr>
                <a:buSzPct val="75000"/>
                <a:buFont typeface="Wingdings" pitchFamily="2" charset="2"/>
                <a:buNone/>
              </a:pPr>
              <a:r>
                <a:rPr lang="en-US" sz="2000" dirty="0" smtClean="0">
                  <a:latin typeface="Arial Narrow" pitchFamily="34" charset="0"/>
                </a:rPr>
                <a:t>small</a:t>
              </a:r>
              <a:br>
                <a:rPr lang="en-US" sz="2000" dirty="0" smtClean="0">
                  <a:latin typeface="Arial Narrow" pitchFamily="34" charset="0"/>
                </a:rPr>
              </a:br>
              <a:r>
                <a:rPr lang="en-US" sz="2000" dirty="0" smtClean="0">
                  <a:latin typeface="Arial Narrow" pitchFamily="34" charset="0"/>
                </a:rPr>
                <a:t>impairment</a:t>
              </a:r>
              <a:endParaRPr lang="en-US" sz="2000" dirty="0">
                <a:latin typeface="Arial Narrow" pitchFamily="34" charset="0"/>
              </a:endParaRPr>
            </a:p>
          </p:txBody>
        </p:sp>
      </p:grpSp>
      <p:sp>
        <p:nvSpPr>
          <p:cNvPr id="68" name="Rectangle 4"/>
          <p:cNvSpPr>
            <a:spLocks noChangeArrowheads="1"/>
          </p:cNvSpPr>
          <p:nvPr/>
        </p:nvSpPr>
        <p:spPr bwMode="auto">
          <a:xfrm>
            <a:off x="567560" y="6102042"/>
            <a:ext cx="7687240" cy="5760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t" anchorCtr="0"/>
          <a:lstStyle/>
          <a:p>
            <a:pPr eaLnBrk="1" hangingPunct="1">
              <a:spcBef>
                <a:spcPct val="20000"/>
              </a:spcBef>
              <a:buClr>
                <a:schemeClr val="tx1"/>
              </a:buClr>
              <a:buSzPct val="75000"/>
              <a:buFont typeface="Wingdings" pitchFamily="2" charset="2"/>
              <a:buNone/>
            </a:pPr>
            <a:r>
              <a:rPr lang="en-US" sz="2600" b="1" dirty="0" smtClean="0">
                <a:latin typeface="Arial Narrow" pitchFamily="34" charset="0"/>
              </a:rPr>
              <a:t>Conclusion</a:t>
            </a:r>
            <a:r>
              <a:rPr lang="en-US" sz="2600" dirty="0" smtClean="0">
                <a:latin typeface="Arial Narrow" pitchFamily="34" charset="0"/>
              </a:rPr>
              <a:t>: altitude impairs women more than men. Why? </a:t>
            </a:r>
            <a:endParaRPr lang="en-US" sz="2600" dirty="0">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17544</TotalTime>
  <Words>2985</Words>
  <Application>Microsoft Office PowerPoint</Application>
  <PresentationFormat>On-screen Show (4:3)</PresentationFormat>
  <Paragraphs>328</Paragraphs>
  <Slides>23</Slides>
  <Notes>5</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Capsules</vt:lpstr>
      <vt:lpstr>Estimating and Adjusting for Effects of Environmental Factors in Sport Research</vt:lpstr>
      <vt:lpstr>The Linear Mixed Model: a Very Short Introduction</vt:lpstr>
      <vt:lpstr>PowerPoint Presentation</vt:lpstr>
      <vt:lpstr>PowerPoint Presentation</vt:lpstr>
      <vt:lpstr>PowerPoint Presentation</vt:lpstr>
      <vt:lpstr>Environmental Factors Affecting  Track and Field Performance</vt:lpstr>
      <vt:lpstr>PowerPoint Presentation</vt:lpstr>
      <vt:lpstr>Effect of global competitions</vt:lpstr>
      <vt:lpstr>Effect of altitude (≥ 1000 m) </vt:lpstr>
      <vt:lpstr>Effect of Altitude on  Track and Field Performance</vt:lpstr>
      <vt:lpstr>Tracking Career Performance  of Successful Triathletes</vt:lpstr>
      <vt:lpstr>Variability and Predictability of Finals Times of Elite Rowers</vt:lpstr>
      <vt:lpstr>PowerPoint Presentation</vt:lpstr>
      <vt:lpstr>Variability and predictability  of performance times of elite cross-country skiers</vt:lpstr>
      <vt:lpstr>PowerPoint Presentation</vt:lpstr>
      <vt:lpstr>Goal-Kicking Performance in  International Rugby Union  </vt:lpstr>
      <vt:lpstr>PowerPoint Presentation</vt:lpstr>
      <vt:lpstr>PowerPoint Presentation</vt:lpstr>
      <vt:lpstr>PowerPoint Presentation</vt:lpstr>
      <vt:lpstr>PowerPoint Presentation</vt:lpstr>
      <vt:lpstr>Summary and Conclusions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factors affecting career performances of elite track athletes</dc:title>
  <dc:creator>User</dc:creator>
  <cp:lastModifiedBy>Will Hopkins</cp:lastModifiedBy>
  <cp:revision>381</cp:revision>
  <dcterms:created xsi:type="dcterms:W3CDTF">2009-10-07T22:49:02Z</dcterms:created>
  <dcterms:modified xsi:type="dcterms:W3CDTF">2015-11-08T21:03:09Z</dcterms:modified>
</cp:coreProperties>
</file>